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32"/>
  </p:notesMasterIdLst>
  <p:sldIdLst>
    <p:sldId id="262" r:id="rId2"/>
    <p:sldId id="349" r:id="rId3"/>
    <p:sldId id="338" r:id="rId4"/>
    <p:sldId id="276" r:id="rId5"/>
    <p:sldId id="473" r:id="rId6"/>
    <p:sldId id="467" r:id="rId7"/>
    <p:sldId id="411" r:id="rId8"/>
    <p:sldId id="476" r:id="rId9"/>
    <p:sldId id="378" r:id="rId10"/>
    <p:sldId id="424" r:id="rId11"/>
    <p:sldId id="419" r:id="rId12"/>
    <p:sldId id="482" r:id="rId13"/>
    <p:sldId id="469" r:id="rId14"/>
    <p:sldId id="387" r:id="rId15"/>
    <p:sldId id="421" r:id="rId16"/>
    <p:sldId id="412" r:id="rId17"/>
    <p:sldId id="260" r:id="rId18"/>
    <p:sldId id="493" r:id="rId19"/>
    <p:sldId id="468" r:id="rId20"/>
    <p:sldId id="475" r:id="rId21"/>
    <p:sldId id="483" r:id="rId22"/>
    <p:sldId id="425" r:id="rId23"/>
    <p:sldId id="484" r:id="rId24"/>
    <p:sldId id="486" r:id="rId25"/>
    <p:sldId id="487" r:id="rId26"/>
    <p:sldId id="489" r:id="rId27"/>
    <p:sldId id="488" r:id="rId28"/>
    <p:sldId id="465" r:id="rId29"/>
    <p:sldId id="408" r:id="rId30"/>
    <p:sldId id="492"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034"/>
    <a:srgbClr val="92D050"/>
    <a:srgbClr val="2A4F1D"/>
    <a:srgbClr val="02ADD1"/>
    <a:srgbClr val="008EB9"/>
    <a:srgbClr val="013050"/>
    <a:srgbClr val="01263F"/>
    <a:srgbClr val="012E48"/>
    <a:srgbClr val="00CCAF"/>
    <a:srgbClr val="2928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349" autoAdjust="0"/>
  </p:normalViewPr>
  <p:slideViewPr>
    <p:cSldViewPr>
      <p:cViewPr varScale="1">
        <p:scale>
          <a:sx n="51" d="100"/>
          <a:sy n="51" d="100"/>
        </p:scale>
        <p:origin x="1188" y="32"/>
      </p:cViewPr>
      <p:guideLst>
        <p:guide orient="horz" pos="2160"/>
        <p:guide pos="3840"/>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4243292892042E-2"/>
          <c:y val="0.20311623707292997"/>
          <c:w val="0.91066830877027694"/>
          <c:h val="0.57900118878472084"/>
        </c:manualLayout>
      </c:layout>
      <c:lineChart>
        <c:grouping val="standard"/>
        <c:varyColors val="0"/>
        <c:ser>
          <c:idx val="0"/>
          <c:order val="0"/>
          <c:tx>
            <c:strRef>
              <c:f>Sheet1!$B$1</c:f>
              <c:strCache>
                <c:ptCount val="1"/>
                <c:pt idx="0">
                  <c:v>số ca ghép tim</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General</c:formatCode>
                <c:ptCount val="16"/>
                <c:pt idx="0">
                  <c:v>1</c:v>
                </c:pt>
                <c:pt idx="1">
                  <c:v>2</c:v>
                </c:pt>
                <c:pt idx="2">
                  <c:v>3</c:v>
                </c:pt>
                <c:pt idx="3">
                  <c:v>2</c:v>
                </c:pt>
                <c:pt idx="4">
                  <c:v>2</c:v>
                </c:pt>
                <c:pt idx="5">
                  <c:v>3</c:v>
                </c:pt>
                <c:pt idx="6">
                  <c:v>2</c:v>
                </c:pt>
                <c:pt idx="7">
                  <c:v>4</c:v>
                </c:pt>
                <c:pt idx="8">
                  <c:v>8</c:v>
                </c:pt>
                <c:pt idx="9">
                  <c:v>12</c:v>
                </c:pt>
                <c:pt idx="10">
                  <c:v>8</c:v>
                </c:pt>
                <c:pt idx="11">
                  <c:v>8</c:v>
                </c:pt>
                <c:pt idx="12">
                  <c:v>11</c:v>
                </c:pt>
                <c:pt idx="13">
                  <c:v>9</c:v>
                </c:pt>
                <c:pt idx="14">
                  <c:v>11</c:v>
                </c:pt>
                <c:pt idx="15">
                  <c:v>28</c:v>
                </c:pt>
              </c:numCache>
            </c:numRef>
          </c:val>
          <c:smooth val="0"/>
          <c:extLst>
            <c:ext xmlns:c16="http://schemas.microsoft.com/office/drawing/2014/chart" uri="{C3380CC4-5D6E-409C-BE32-E72D297353CC}">
              <c16:uniqueId val="{00000000-0FAB-4BDE-A731-E95CD0E34DC8}"/>
            </c:ext>
          </c:extLst>
        </c:ser>
        <c:dLbls>
          <c:showLegendKey val="0"/>
          <c:showVal val="0"/>
          <c:showCatName val="0"/>
          <c:showSerName val="0"/>
          <c:showPercent val="0"/>
          <c:showBubbleSize val="0"/>
        </c:dLbls>
        <c:smooth val="0"/>
        <c:axId val="696640575"/>
        <c:axId val="675356447"/>
      </c:lineChart>
      <c:catAx>
        <c:axId val="69664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5356447"/>
        <c:crosses val="autoZero"/>
        <c:auto val="1"/>
        <c:lblAlgn val="ctr"/>
        <c:lblOffset val="100"/>
        <c:noMultiLvlLbl val="0"/>
      </c:catAx>
      <c:valAx>
        <c:axId val="675356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6640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E6FF6-C0FD-4B89-B957-99DC5B695D99}" type="doc">
      <dgm:prSet loTypeId="urn:microsoft.com/office/officeart/2005/8/layout/process1" loCatId="process" qsTypeId="urn:microsoft.com/office/officeart/2005/8/quickstyle/simple1" qsCatId="simple" csTypeId="urn:microsoft.com/office/officeart/2005/8/colors/accent1_2" csCatId="accent1" phldr="1"/>
      <dgm:spPr/>
    </dgm:pt>
    <dgm:pt modelId="{A1EEC28C-3F51-4A9D-AC64-FF5EDCED33B5}">
      <dgm:prSet phldrT="[Text]"/>
      <dgm:spPr/>
      <dgm:t>
        <a:bodyPr/>
        <a:lstStyle/>
        <a:p>
          <a:r>
            <a:rPr lang="en-US" dirty="0"/>
            <a:t>2019</a:t>
          </a:r>
        </a:p>
      </dgm:t>
    </dgm:pt>
    <dgm:pt modelId="{EBBCD8D0-1D8F-4F79-B0F1-7F8B12F18979}" type="parTrans" cxnId="{7B680CA1-BD5A-44B4-836A-2F3C958347F2}">
      <dgm:prSet/>
      <dgm:spPr/>
      <dgm:t>
        <a:bodyPr/>
        <a:lstStyle/>
        <a:p>
          <a:endParaRPr lang="en-US"/>
        </a:p>
      </dgm:t>
    </dgm:pt>
    <dgm:pt modelId="{D5EB5660-97A5-4AB5-A89A-36B32AD8C8D2}" type="sibTrans" cxnId="{7B680CA1-BD5A-44B4-836A-2F3C958347F2}">
      <dgm:prSet/>
      <dgm:spPr/>
      <dgm:t>
        <a:bodyPr/>
        <a:lstStyle/>
        <a:p>
          <a:endParaRPr lang="en-US"/>
        </a:p>
      </dgm:t>
    </dgm:pt>
    <dgm:pt modelId="{AF9E957A-B966-4F93-8BFD-3AB1524B72B7}">
      <dgm:prSet phldrT="[Text]"/>
      <dgm:spPr/>
      <dgm:t>
        <a:bodyPr/>
        <a:lstStyle/>
        <a:p>
          <a:r>
            <a:rPr lang="en-US" dirty="0"/>
            <a:t>2023</a:t>
          </a:r>
        </a:p>
      </dgm:t>
    </dgm:pt>
    <dgm:pt modelId="{D3D2AF5A-115D-409B-9300-EC58E2C668E9}" type="parTrans" cxnId="{A0DED8B5-FDF6-4B30-B5AB-4916C18BC17E}">
      <dgm:prSet/>
      <dgm:spPr/>
      <dgm:t>
        <a:bodyPr/>
        <a:lstStyle/>
        <a:p>
          <a:endParaRPr lang="en-US"/>
        </a:p>
      </dgm:t>
    </dgm:pt>
    <dgm:pt modelId="{BF9F66EE-F1B2-4692-B470-281795A7DDC7}" type="sibTrans" cxnId="{A0DED8B5-FDF6-4B30-B5AB-4916C18BC17E}">
      <dgm:prSet/>
      <dgm:spPr/>
      <dgm:t>
        <a:bodyPr/>
        <a:lstStyle/>
        <a:p>
          <a:endParaRPr lang="en-US"/>
        </a:p>
      </dgm:t>
    </dgm:pt>
    <dgm:pt modelId="{4F021C96-4FC8-49B9-8B97-CDA7F2E9FC1A}">
      <dgm:prSet phldrT="[Text]"/>
      <dgm:spPr/>
      <dgm:t>
        <a:bodyPr/>
        <a:lstStyle/>
        <a:p>
          <a:r>
            <a:rPr lang="en-US" dirty="0"/>
            <a:t>2024</a:t>
          </a:r>
        </a:p>
      </dgm:t>
    </dgm:pt>
    <dgm:pt modelId="{80059467-B29A-4F87-9497-B58083E53BAB}" type="parTrans" cxnId="{DF66D65F-7909-484A-9223-7D8F5B60C4CF}">
      <dgm:prSet/>
      <dgm:spPr/>
      <dgm:t>
        <a:bodyPr/>
        <a:lstStyle/>
        <a:p>
          <a:endParaRPr lang="en-US"/>
        </a:p>
      </dgm:t>
    </dgm:pt>
    <dgm:pt modelId="{C5C4E93E-3BE5-4715-870B-5BE15778075A}" type="sibTrans" cxnId="{DF66D65F-7909-484A-9223-7D8F5B60C4CF}">
      <dgm:prSet/>
      <dgm:spPr/>
      <dgm:t>
        <a:bodyPr/>
        <a:lstStyle/>
        <a:p>
          <a:endParaRPr lang="en-US"/>
        </a:p>
      </dgm:t>
    </dgm:pt>
    <dgm:pt modelId="{9A8ECB1E-D687-4E90-820E-FDB5EE07ABEE}">
      <dgm:prSet/>
      <dgm:spPr/>
      <dgm:t>
        <a:bodyPr/>
        <a:lstStyle/>
        <a:p>
          <a:r>
            <a:rPr lang="en-US" dirty="0"/>
            <a:t>2025</a:t>
          </a:r>
        </a:p>
      </dgm:t>
    </dgm:pt>
    <dgm:pt modelId="{54166C85-A1FC-45FF-A6B8-35FF8F28F2BE}" type="parTrans" cxnId="{18D880C8-4CE3-4FB4-A5AC-43BEC69BCCE4}">
      <dgm:prSet/>
      <dgm:spPr/>
      <dgm:t>
        <a:bodyPr/>
        <a:lstStyle/>
        <a:p>
          <a:endParaRPr lang="en-US"/>
        </a:p>
      </dgm:t>
    </dgm:pt>
    <dgm:pt modelId="{83488739-E5E5-40AC-A85E-E900CA372FF2}" type="sibTrans" cxnId="{18D880C8-4CE3-4FB4-A5AC-43BEC69BCCE4}">
      <dgm:prSet/>
      <dgm:spPr/>
      <dgm:t>
        <a:bodyPr/>
        <a:lstStyle/>
        <a:p>
          <a:endParaRPr lang="en-US"/>
        </a:p>
      </dgm:t>
    </dgm:pt>
    <dgm:pt modelId="{74C52CBC-52D5-4023-B26A-CEFFF0254759}" type="pres">
      <dgm:prSet presAssocID="{1ADE6FF6-C0FD-4B89-B957-99DC5B695D99}" presName="Name0" presStyleCnt="0">
        <dgm:presLayoutVars>
          <dgm:dir/>
          <dgm:resizeHandles val="exact"/>
        </dgm:presLayoutVars>
      </dgm:prSet>
      <dgm:spPr/>
    </dgm:pt>
    <dgm:pt modelId="{9E9CF9FC-49DF-42BF-8F85-925BC9BF97C5}" type="pres">
      <dgm:prSet presAssocID="{A1EEC28C-3F51-4A9D-AC64-FF5EDCED33B5}" presName="node" presStyleLbl="node1" presStyleIdx="0" presStyleCnt="4">
        <dgm:presLayoutVars>
          <dgm:bulletEnabled val="1"/>
        </dgm:presLayoutVars>
      </dgm:prSet>
      <dgm:spPr/>
    </dgm:pt>
    <dgm:pt modelId="{75E2E98D-937D-4E89-B0F5-E6EE7E1A2369}" type="pres">
      <dgm:prSet presAssocID="{D5EB5660-97A5-4AB5-A89A-36B32AD8C8D2}" presName="sibTrans" presStyleLbl="sibTrans2D1" presStyleIdx="0" presStyleCnt="3"/>
      <dgm:spPr/>
    </dgm:pt>
    <dgm:pt modelId="{30333C21-826E-493D-95D7-E9FA86389B11}" type="pres">
      <dgm:prSet presAssocID="{D5EB5660-97A5-4AB5-A89A-36B32AD8C8D2}" presName="connectorText" presStyleLbl="sibTrans2D1" presStyleIdx="0" presStyleCnt="3"/>
      <dgm:spPr/>
    </dgm:pt>
    <dgm:pt modelId="{9D893291-D5D6-463D-99DC-89E058EDE49A}" type="pres">
      <dgm:prSet presAssocID="{AF9E957A-B966-4F93-8BFD-3AB1524B72B7}" presName="node" presStyleLbl="node1" presStyleIdx="1" presStyleCnt="4">
        <dgm:presLayoutVars>
          <dgm:bulletEnabled val="1"/>
        </dgm:presLayoutVars>
      </dgm:prSet>
      <dgm:spPr/>
    </dgm:pt>
    <dgm:pt modelId="{F21CF393-9054-499F-A6AB-EDBF23EF13B1}" type="pres">
      <dgm:prSet presAssocID="{BF9F66EE-F1B2-4692-B470-281795A7DDC7}" presName="sibTrans" presStyleLbl="sibTrans2D1" presStyleIdx="1" presStyleCnt="3"/>
      <dgm:spPr/>
    </dgm:pt>
    <dgm:pt modelId="{A2D84C0D-6383-4EE7-A6A9-C61532FAF0C5}" type="pres">
      <dgm:prSet presAssocID="{BF9F66EE-F1B2-4692-B470-281795A7DDC7}" presName="connectorText" presStyleLbl="sibTrans2D1" presStyleIdx="1" presStyleCnt="3"/>
      <dgm:spPr/>
    </dgm:pt>
    <dgm:pt modelId="{3BA89214-9EC2-4BEC-8693-7553A704F86B}" type="pres">
      <dgm:prSet presAssocID="{4F021C96-4FC8-49B9-8B97-CDA7F2E9FC1A}" presName="node" presStyleLbl="node1" presStyleIdx="2" presStyleCnt="4">
        <dgm:presLayoutVars>
          <dgm:bulletEnabled val="1"/>
        </dgm:presLayoutVars>
      </dgm:prSet>
      <dgm:spPr/>
    </dgm:pt>
    <dgm:pt modelId="{F92DA9E0-D523-436A-913A-5AC88F35D9F5}" type="pres">
      <dgm:prSet presAssocID="{C5C4E93E-3BE5-4715-870B-5BE15778075A}" presName="sibTrans" presStyleLbl="sibTrans2D1" presStyleIdx="2" presStyleCnt="3"/>
      <dgm:spPr/>
    </dgm:pt>
    <dgm:pt modelId="{C2FB6AAB-C2E9-4CD3-AC6B-8C2643A8549B}" type="pres">
      <dgm:prSet presAssocID="{C5C4E93E-3BE5-4715-870B-5BE15778075A}" presName="connectorText" presStyleLbl="sibTrans2D1" presStyleIdx="2" presStyleCnt="3"/>
      <dgm:spPr/>
    </dgm:pt>
    <dgm:pt modelId="{39104C87-9724-4DBC-8377-4306863E51FB}" type="pres">
      <dgm:prSet presAssocID="{9A8ECB1E-D687-4E90-820E-FDB5EE07ABEE}" presName="node" presStyleLbl="node1" presStyleIdx="3" presStyleCnt="4">
        <dgm:presLayoutVars>
          <dgm:bulletEnabled val="1"/>
        </dgm:presLayoutVars>
      </dgm:prSet>
      <dgm:spPr/>
    </dgm:pt>
  </dgm:ptLst>
  <dgm:cxnLst>
    <dgm:cxn modelId="{2CE89D01-67B4-4BBC-B713-13908E947F84}" type="presOf" srcId="{BF9F66EE-F1B2-4692-B470-281795A7DDC7}" destId="{F21CF393-9054-499F-A6AB-EDBF23EF13B1}" srcOrd="0" destOrd="0" presId="urn:microsoft.com/office/officeart/2005/8/layout/process1"/>
    <dgm:cxn modelId="{F53BA52E-23CC-4175-89D6-97C8C2023880}" type="presOf" srcId="{C5C4E93E-3BE5-4715-870B-5BE15778075A}" destId="{C2FB6AAB-C2E9-4CD3-AC6B-8C2643A8549B}" srcOrd="1" destOrd="0" presId="urn:microsoft.com/office/officeart/2005/8/layout/process1"/>
    <dgm:cxn modelId="{DF66D65F-7909-484A-9223-7D8F5B60C4CF}" srcId="{1ADE6FF6-C0FD-4B89-B957-99DC5B695D99}" destId="{4F021C96-4FC8-49B9-8B97-CDA7F2E9FC1A}" srcOrd="2" destOrd="0" parTransId="{80059467-B29A-4F87-9497-B58083E53BAB}" sibTransId="{C5C4E93E-3BE5-4715-870B-5BE15778075A}"/>
    <dgm:cxn modelId="{3A74A060-F1AD-4191-A6D7-047E91C8D0DA}" type="presOf" srcId="{BF9F66EE-F1B2-4692-B470-281795A7DDC7}" destId="{A2D84C0D-6383-4EE7-A6A9-C61532FAF0C5}" srcOrd="1" destOrd="0" presId="urn:microsoft.com/office/officeart/2005/8/layout/process1"/>
    <dgm:cxn modelId="{9986B748-39C8-4DFB-9AFD-F327B0FED1A2}" type="presOf" srcId="{4F021C96-4FC8-49B9-8B97-CDA7F2E9FC1A}" destId="{3BA89214-9EC2-4BEC-8693-7553A704F86B}" srcOrd="0" destOrd="0" presId="urn:microsoft.com/office/officeart/2005/8/layout/process1"/>
    <dgm:cxn modelId="{3C26F76E-69BC-4F61-9341-AFE2842B47CC}" type="presOf" srcId="{D5EB5660-97A5-4AB5-A89A-36B32AD8C8D2}" destId="{30333C21-826E-493D-95D7-E9FA86389B11}" srcOrd="1" destOrd="0" presId="urn:microsoft.com/office/officeart/2005/8/layout/process1"/>
    <dgm:cxn modelId="{80873D82-1123-430E-B687-63B75BC92B0F}" type="presOf" srcId="{AF9E957A-B966-4F93-8BFD-3AB1524B72B7}" destId="{9D893291-D5D6-463D-99DC-89E058EDE49A}" srcOrd="0" destOrd="0" presId="urn:microsoft.com/office/officeart/2005/8/layout/process1"/>
    <dgm:cxn modelId="{7B680CA1-BD5A-44B4-836A-2F3C958347F2}" srcId="{1ADE6FF6-C0FD-4B89-B957-99DC5B695D99}" destId="{A1EEC28C-3F51-4A9D-AC64-FF5EDCED33B5}" srcOrd="0" destOrd="0" parTransId="{EBBCD8D0-1D8F-4F79-B0F1-7F8B12F18979}" sibTransId="{D5EB5660-97A5-4AB5-A89A-36B32AD8C8D2}"/>
    <dgm:cxn modelId="{A0DED8B5-FDF6-4B30-B5AB-4916C18BC17E}" srcId="{1ADE6FF6-C0FD-4B89-B957-99DC5B695D99}" destId="{AF9E957A-B966-4F93-8BFD-3AB1524B72B7}" srcOrd="1" destOrd="0" parTransId="{D3D2AF5A-115D-409B-9300-EC58E2C668E9}" sibTransId="{BF9F66EE-F1B2-4692-B470-281795A7DDC7}"/>
    <dgm:cxn modelId="{1240C5B9-4D65-4E2A-8298-85EE4A426432}" type="presOf" srcId="{D5EB5660-97A5-4AB5-A89A-36B32AD8C8D2}" destId="{75E2E98D-937D-4E89-B0F5-E6EE7E1A2369}" srcOrd="0" destOrd="0" presId="urn:microsoft.com/office/officeart/2005/8/layout/process1"/>
    <dgm:cxn modelId="{3A6B98C1-CC2F-4733-A43C-BD2439B58EB6}" type="presOf" srcId="{C5C4E93E-3BE5-4715-870B-5BE15778075A}" destId="{F92DA9E0-D523-436A-913A-5AC88F35D9F5}" srcOrd="0" destOrd="0" presId="urn:microsoft.com/office/officeart/2005/8/layout/process1"/>
    <dgm:cxn modelId="{18D880C8-4CE3-4FB4-A5AC-43BEC69BCCE4}" srcId="{1ADE6FF6-C0FD-4B89-B957-99DC5B695D99}" destId="{9A8ECB1E-D687-4E90-820E-FDB5EE07ABEE}" srcOrd="3" destOrd="0" parTransId="{54166C85-A1FC-45FF-A6B8-35FF8F28F2BE}" sibTransId="{83488739-E5E5-40AC-A85E-E900CA372FF2}"/>
    <dgm:cxn modelId="{1D988ACC-E962-4BB8-A6F7-D4EAA56C620C}" type="presOf" srcId="{A1EEC28C-3F51-4A9D-AC64-FF5EDCED33B5}" destId="{9E9CF9FC-49DF-42BF-8F85-925BC9BF97C5}" srcOrd="0" destOrd="0" presId="urn:microsoft.com/office/officeart/2005/8/layout/process1"/>
    <dgm:cxn modelId="{737A59DB-95E2-4750-9D02-17F577BF6884}" type="presOf" srcId="{9A8ECB1E-D687-4E90-820E-FDB5EE07ABEE}" destId="{39104C87-9724-4DBC-8377-4306863E51FB}" srcOrd="0" destOrd="0" presId="urn:microsoft.com/office/officeart/2005/8/layout/process1"/>
    <dgm:cxn modelId="{4C44F1EB-EF80-4D3B-8B7D-7467CBB36CFF}" type="presOf" srcId="{1ADE6FF6-C0FD-4B89-B957-99DC5B695D99}" destId="{74C52CBC-52D5-4023-B26A-CEFFF0254759}" srcOrd="0" destOrd="0" presId="urn:microsoft.com/office/officeart/2005/8/layout/process1"/>
    <dgm:cxn modelId="{57DD3BFC-C6DC-4887-9BF6-AAC9F2A5FA65}" type="presParOf" srcId="{74C52CBC-52D5-4023-B26A-CEFFF0254759}" destId="{9E9CF9FC-49DF-42BF-8F85-925BC9BF97C5}" srcOrd="0" destOrd="0" presId="urn:microsoft.com/office/officeart/2005/8/layout/process1"/>
    <dgm:cxn modelId="{D0034F43-285C-4CF5-8F08-41A62BA3B2ED}" type="presParOf" srcId="{74C52CBC-52D5-4023-B26A-CEFFF0254759}" destId="{75E2E98D-937D-4E89-B0F5-E6EE7E1A2369}" srcOrd="1" destOrd="0" presId="urn:microsoft.com/office/officeart/2005/8/layout/process1"/>
    <dgm:cxn modelId="{B1F53154-8ADD-46E9-B05C-C51A1DBB066A}" type="presParOf" srcId="{75E2E98D-937D-4E89-B0F5-E6EE7E1A2369}" destId="{30333C21-826E-493D-95D7-E9FA86389B11}" srcOrd="0" destOrd="0" presId="urn:microsoft.com/office/officeart/2005/8/layout/process1"/>
    <dgm:cxn modelId="{E24AE500-241B-43CD-A243-C631B3087C79}" type="presParOf" srcId="{74C52CBC-52D5-4023-B26A-CEFFF0254759}" destId="{9D893291-D5D6-463D-99DC-89E058EDE49A}" srcOrd="2" destOrd="0" presId="urn:microsoft.com/office/officeart/2005/8/layout/process1"/>
    <dgm:cxn modelId="{BE460E1A-C2C9-4E9B-BF82-A5BF86387825}" type="presParOf" srcId="{74C52CBC-52D5-4023-B26A-CEFFF0254759}" destId="{F21CF393-9054-499F-A6AB-EDBF23EF13B1}" srcOrd="3" destOrd="0" presId="urn:microsoft.com/office/officeart/2005/8/layout/process1"/>
    <dgm:cxn modelId="{3C6EB822-3B3F-437D-B11A-F9EC47AC5C9E}" type="presParOf" srcId="{F21CF393-9054-499F-A6AB-EDBF23EF13B1}" destId="{A2D84C0D-6383-4EE7-A6A9-C61532FAF0C5}" srcOrd="0" destOrd="0" presId="urn:microsoft.com/office/officeart/2005/8/layout/process1"/>
    <dgm:cxn modelId="{856118DD-DAA3-4AB2-9EED-2CC57B36A312}" type="presParOf" srcId="{74C52CBC-52D5-4023-B26A-CEFFF0254759}" destId="{3BA89214-9EC2-4BEC-8693-7553A704F86B}" srcOrd="4" destOrd="0" presId="urn:microsoft.com/office/officeart/2005/8/layout/process1"/>
    <dgm:cxn modelId="{30FDA93A-F0E0-4F4B-8914-392FA030E715}" type="presParOf" srcId="{74C52CBC-52D5-4023-B26A-CEFFF0254759}" destId="{F92DA9E0-D523-436A-913A-5AC88F35D9F5}" srcOrd="5" destOrd="0" presId="urn:microsoft.com/office/officeart/2005/8/layout/process1"/>
    <dgm:cxn modelId="{E888FDD2-681B-4A37-96DD-F9E6559B23EA}" type="presParOf" srcId="{F92DA9E0-D523-436A-913A-5AC88F35D9F5}" destId="{C2FB6AAB-C2E9-4CD3-AC6B-8C2643A8549B}" srcOrd="0" destOrd="0" presId="urn:microsoft.com/office/officeart/2005/8/layout/process1"/>
    <dgm:cxn modelId="{E0FA6045-8B3A-4C03-83A7-5478AFF521CD}" type="presParOf" srcId="{74C52CBC-52D5-4023-B26A-CEFFF0254759}" destId="{39104C87-9724-4DBC-8377-4306863E51F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CF9FC-49DF-42BF-8F85-925BC9BF97C5}">
      <dsp:nvSpPr>
        <dsp:cNvPr id="0" name=""/>
        <dsp:cNvSpPr/>
      </dsp:nvSpPr>
      <dsp:spPr>
        <a:xfrm>
          <a:off x="3571" y="969748"/>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2019</a:t>
          </a:r>
        </a:p>
      </dsp:txBody>
      <dsp:txXfrm>
        <a:off x="31015" y="997192"/>
        <a:ext cx="1506815" cy="882133"/>
      </dsp:txXfrm>
    </dsp:sp>
    <dsp:sp modelId="{75E2E98D-937D-4E89-B0F5-E6EE7E1A2369}">
      <dsp:nvSpPr>
        <dsp:cNvPr id="0" name=""/>
        <dsp:cNvSpPr/>
      </dsp:nvSpPr>
      <dsp:spPr>
        <a:xfrm>
          <a:off x="1721445" y="1244608"/>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21445" y="1322068"/>
        <a:ext cx="231757" cy="232382"/>
      </dsp:txXfrm>
    </dsp:sp>
    <dsp:sp modelId="{9D893291-D5D6-463D-99DC-89E058EDE49A}">
      <dsp:nvSpPr>
        <dsp:cNvPr id="0" name=""/>
        <dsp:cNvSpPr/>
      </dsp:nvSpPr>
      <dsp:spPr>
        <a:xfrm>
          <a:off x="2189956" y="969748"/>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2023</a:t>
          </a:r>
        </a:p>
      </dsp:txBody>
      <dsp:txXfrm>
        <a:off x="2217400" y="997192"/>
        <a:ext cx="1506815" cy="882133"/>
      </dsp:txXfrm>
    </dsp:sp>
    <dsp:sp modelId="{F21CF393-9054-499F-A6AB-EDBF23EF13B1}">
      <dsp:nvSpPr>
        <dsp:cNvPr id="0" name=""/>
        <dsp:cNvSpPr/>
      </dsp:nvSpPr>
      <dsp:spPr>
        <a:xfrm>
          <a:off x="3907829" y="1244608"/>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07829" y="1322068"/>
        <a:ext cx="231757" cy="232382"/>
      </dsp:txXfrm>
    </dsp:sp>
    <dsp:sp modelId="{3BA89214-9EC2-4BEC-8693-7553A704F86B}">
      <dsp:nvSpPr>
        <dsp:cNvPr id="0" name=""/>
        <dsp:cNvSpPr/>
      </dsp:nvSpPr>
      <dsp:spPr>
        <a:xfrm>
          <a:off x="4376340" y="969748"/>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2024</a:t>
          </a:r>
        </a:p>
      </dsp:txBody>
      <dsp:txXfrm>
        <a:off x="4403784" y="997192"/>
        <a:ext cx="1506815" cy="882133"/>
      </dsp:txXfrm>
    </dsp:sp>
    <dsp:sp modelId="{F92DA9E0-D523-436A-913A-5AC88F35D9F5}">
      <dsp:nvSpPr>
        <dsp:cNvPr id="0" name=""/>
        <dsp:cNvSpPr/>
      </dsp:nvSpPr>
      <dsp:spPr>
        <a:xfrm>
          <a:off x="6094214" y="1244608"/>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094214" y="1322068"/>
        <a:ext cx="231757" cy="232382"/>
      </dsp:txXfrm>
    </dsp:sp>
    <dsp:sp modelId="{39104C87-9724-4DBC-8377-4306863E51FB}">
      <dsp:nvSpPr>
        <dsp:cNvPr id="0" name=""/>
        <dsp:cNvSpPr/>
      </dsp:nvSpPr>
      <dsp:spPr>
        <a:xfrm>
          <a:off x="6562724" y="969748"/>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2025</a:t>
          </a:r>
        </a:p>
      </dsp:txBody>
      <dsp:txXfrm>
        <a:off x="6590168" y="997192"/>
        <a:ext cx="1506815" cy="8821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2BA346-BF40-4DBF-B296-4CDB4303FA57}" type="datetimeFigureOut">
              <a:rPr lang="zh-CN" altLang="en-US" smtClean="0"/>
              <a:t>2025/9/15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BCADD2-5FA0-46FD-BD71-0B0283AB4193}" type="slidenum">
              <a:rPr lang="zh-CN" altLang="en-US" smtClean="0"/>
              <a:t>‹#›</a:t>
            </a:fld>
            <a:endParaRPr lang="zh-CN" altLang="en-US"/>
          </a:p>
        </p:txBody>
      </p:sp>
    </p:spTree>
    <p:extLst>
      <p:ext uri="{BB962C8B-B14F-4D97-AF65-F5344CB8AC3E}">
        <p14:creationId xmlns:p14="http://schemas.microsoft.com/office/powerpoint/2010/main" val="251978847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2</a:t>
            </a:fld>
            <a:endParaRPr lang="zh-CN" altLang="en-US"/>
          </a:p>
        </p:txBody>
      </p:sp>
    </p:spTree>
    <p:extLst>
      <p:ext uri="{BB962C8B-B14F-4D97-AF65-F5344CB8AC3E}">
        <p14:creationId xmlns:p14="http://schemas.microsoft.com/office/powerpoint/2010/main" val="2705629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Theo ACC 2022 </a:t>
            </a:r>
            <a:r>
              <a:rPr lang="en-US" altLang="zh-CN" dirty="0" err="1"/>
              <a:t>có</a:t>
            </a:r>
            <a:r>
              <a:rPr lang="en-US" altLang="zh-CN" dirty="0"/>
              <a:t> CCĐ </a:t>
            </a:r>
            <a:r>
              <a:rPr lang="en-US" altLang="zh-CN" dirty="0" err="1"/>
              <a:t>tuyệt</a:t>
            </a:r>
            <a:r>
              <a:rPr lang="en-US" altLang="zh-CN" dirty="0"/>
              <a:t> </a:t>
            </a:r>
            <a:r>
              <a:rPr lang="en-US" altLang="zh-CN" dirty="0" err="1"/>
              <a:t>đối</a:t>
            </a:r>
            <a:endParaRPr lang="en-US" altLang="zh-CN" dirty="0"/>
          </a:p>
          <a:p>
            <a:r>
              <a:rPr lang="en-US" altLang="zh-CN" dirty="0" err="1"/>
              <a:t>Hướng</a:t>
            </a:r>
            <a:r>
              <a:rPr lang="en-US" altLang="zh-CN" dirty="0"/>
              <a:t> </a:t>
            </a:r>
            <a:r>
              <a:rPr lang="en-US" altLang="zh-CN" dirty="0" err="1"/>
              <a:t>dẫn</a:t>
            </a:r>
            <a:r>
              <a:rPr lang="en-US" altLang="zh-CN" dirty="0"/>
              <a:t> 2024 ISLH </a:t>
            </a:r>
            <a:r>
              <a:rPr lang="en-US" altLang="zh-CN" dirty="0" err="1"/>
              <a:t>gần</a:t>
            </a:r>
            <a:r>
              <a:rPr lang="en-US" altLang="zh-CN" dirty="0"/>
              <a:t> </a:t>
            </a:r>
            <a:r>
              <a:rPr lang="en-US" altLang="zh-CN" dirty="0" err="1"/>
              <a:t>như</a:t>
            </a:r>
            <a:r>
              <a:rPr lang="en-US" altLang="zh-CN" dirty="0"/>
              <a:t> </a:t>
            </a:r>
            <a:r>
              <a:rPr lang="en-US" altLang="zh-CN" dirty="0" err="1"/>
              <a:t>không</a:t>
            </a:r>
            <a:r>
              <a:rPr lang="en-US" altLang="zh-CN" dirty="0"/>
              <a:t> </a:t>
            </a:r>
            <a:r>
              <a:rPr lang="en-US" altLang="zh-CN" dirty="0" err="1"/>
              <a:t>có</a:t>
            </a:r>
            <a:r>
              <a:rPr lang="en-US" altLang="zh-CN" dirty="0"/>
              <a:t> CCĐ </a:t>
            </a:r>
            <a:r>
              <a:rPr lang="en-US" altLang="zh-CN" dirty="0" err="1"/>
              <a:t>tuyệt</a:t>
            </a:r>
            <a:r>
              <a:rPr lang="en-US" altLang="zh-CN" dirty="0"/>
              <a:t> </a:t>
            </a:r>
            <a:r>
              <a:rPr lang="en-US" altLang="zh-CN" dirty="0" err="1"/>
              <a:t>đối</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11</a:t>
            </a:fld>
            <a:endParaRPr lang="zh-CN" altLang="en-US"/>
          </a:p>
        </p:txBody>
      </p:sp>
    </p:spTree>
    <p:extLst>
      <p:ext uri="{BB962C8B-B14F-4D97-AF65-F5344CB8AC3E}">
        <p14:creationId xmlns:p14="http://schemas.microsoft.com/office/powerpoint/2010/main" val="2269074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QUẢN LÝ ĐA CHUYÊN KHOA, VAI TRÒ ĐẶC BIỆT CỦA BS TIM MẠCH CHUYÊN SÂU SUY TIM</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12</a:t>
            </a:fld>
            <a:endParaRPr lang="zh-CN" altLang="en-US"/>
          </a:p>
        </p:txBody>
      </p:sp>
    </p:spTree>
    <p:extLst>
      <p:ext uri="{BB962C8B-B14F-4D97-AF65-F5344CB8AC3E}">
        <p14:creationId xmlns:p14="http://schemas.microsoft.com/office/powerpoint/2010/main" val="3090537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SỚM QUÁ HAY MUỘN QUÁ?</a:t>
            </a:r>
          </a:p>
          <a:p>
            <a:r>
              <a:rPr lang="en-US" altLang="zh-CN" dirty="0"/>
              <a:t>Cho </a:t>
            </a:r>
            <a:r>
              <a:rPr lang="en-US" altLang="zh-CN" dirty="0" err="1"/>
              <a:t>bệnh</a:t>
            </a:r>
            <a:r>
              <a:rPr lang="en-US" altLang="zh-CN" dirty="0"/>
              <a:t> </a:t>
            </a:r>
            <a:r>
              <a:rPr lang="en-US" altLang="zh-CN" dirty="0" err="1"/>
              <a:t>nhân</a:t>
            </a:r>
            <a:r>
              <a:rPr lang="en-US" altLang="zh-CN" dirty="0"/>
              <a:t> </a:t>
            </a:r>
            <a:r>
              <a:rPr lang="en-US" altLang="zh-CN" dirty="0" err="1"/>
              <a:t>vào</a:t>
            </a:r>
            <a:r>
              <a:rPr lang="en-US" altLang="zh-CN" dirty="0"/>
              <a:t> </a:t>
            </a:r>
            <a:r>
              <a:rPr lang="en-US" altLang="zh-CN" dirty="0" err="1"/>
              <a:t>danh</a:t>
            </a:r>
            <a:r>
              <a:rPr lang="en-US" altLang="zh-CN" dirty="0"/>
              <a:t> </a:t>
            </a:r>
            <a:r>
              <a:rPr lang="en-US" altLang="zh-CN" dirty="0" err="1"/>
              <a:t>sách</a:t>
            </a:r>
            <a:r>
              <a:rPr lang="en-US" altLang="zh-CN" dirty="0"/>
              <a:t> </a:t>
            </a:r>
            <a:r>
              <a:rPr lang="en-US" altLang="zh-CN" dirty="0" err="1"/>
              <a:t>chờ</a:t>
            </a:r>
            <a:r>
              <a:rPr lang="en-US" altLang="zh-CN" dirty="0"/>
              <a:t> </a:t>
            </a:r>
            <a:r>
              <a:rPr lang="en-US" altLang="zh-CN" dirty="0" err="1"/>
              <a:t>ghép</a:t>
            </a:r>
            <a:r>
              <a:rPr lang="en-US" altLang="zh-CN" dirty="0"/>
              <a:t> </a:t>
            </a:r>
            <a:r>
              <a:rPr lang="en-US" altLang="zh-CN" dirty="0" err="1"/>
              <a:t>sớm</a:t>
            </a:r>
            <a:r>
              <a:rPr lang="en-US" altLang="zh-CN" dirty="0"/>
              <a:t> =&gt; </a:t>
            </a:r>
            <a:r>
              <a:rPr lang="en-US" altLang="zh-CN" dirty="0" err="1"/>
              <a:t>cải</a:t>
            </a:r>
            <a:r>
              <a:rPr lang="en-US" altLang="zh-CN" dirty="0"/>
              <a:t> </a:t>
            </a:r>
            <a:r>
              <a:rPr lang="en-US" altLang="zh-CN" dirty="0" err="1"/>
              <a:t>thiện</a:t>
            </a:r>
            <a:r>
              <a:rPr lang="en-US" altLang="zh-CN" dirty="0"/>
              <a:t> </a:t>
            </a:r>
            <a:r>
              <a:rPr lang="en-US" altLang="zh-CN" dirty="0" err="1"/>
              <a:t>được</a:t>
            </a:r>
            <a:r>
              <a:rPr lang="en-US" altLang="zh-CN" dirty="0"/>
              <a:t> </a:t>
            </a:r>
            <a:r>
              <a:rPr lang="en-US" altLang="zh-CN" dirty="0" err="1"/>
              <a:t>tiên</a:t>
            </a:r>
            <a:r>
              <a:rPr lang="en-US" altLang="zh-CN" dirty="0"/>
              <a:t> </a:t>
            </a:r>
            <a:r>
              <a:rPr lang="en-US" altLang="zh-CN" dirty="0" err="1"/>
              <a:t>lượng</a:t>
            </a:r>
            <a:r>
              <a:rPr lang="en-US" altLang="zh-CN" dirty="0"/>
              <a:t> </a:t>
            </a:r>
            <a:r>
              <a:rPr lang="en-US" altLang="zh-CN" dirty="0" err="1"/>
              <a:t>sau</a:t>
            </a:r>
            <a:r>
              <a:rPr lang="en-US" altLang="zh-CN" dirty="0"/>
              <a:t> </a:t>
            </a:r>
            <a:r>
              <a:rPr lang="en-US" altLang="zh-CN" dirty="0" err="1"/>
              <a:t>ghép</a:t>
            </a:r>
            <a:r>
              <a:rPr lang="en-US" altLang="zh-CN" dirty="0"/>
              <a:t> </a:t>
            </a:r>
            <a:r>
              <a:rPr lang="en-US" altLang="zh-CN" dirty="0" err="1"/>
              <a:t>tim</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13</a:t>
            </a:fld>
            <a:endParaRPr lang="zh-CN" altLang="en-US"/>
          </a:p>
        </p:txBody>
      </p:sp>
    </p:spTree>
    <p:extLst>
      <p:ext uri="{BB962C8B-B14F-4D97-AF65-F5344CB8AC3E}">
        <p14:creationId xmlns:p14="http://schemas.microsoft.com/office/powerpoint/2010/main" val="158270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Cách</a:t>
            </a:r>
            <a:r>
              <a:rPr lang="en-US" altLang="zh-CN" dirty="0"/>
              <a:t> </a:t>
            </a:r>
            <a:r>
              <a:rPr lang="en-US" altLang="zh-CN" dirty="0" err="1"/>
              <a:t>dễ</a:t>
            </a:r>
            <a:r>
              <a:rPr lang="en-US" altLang="zh-CN" dirty="0"/>
              <a:t> </a:t>
            </a:r>
            <a:r>
              <a:rPr lang="en-US" altLang="zh-CN" dirty="0" err="1"/>
              <a:t>nhớ</a:t>
            </a:r>
            <a:r>
              <a:rPr lang="en-US" altLang="zh-CN" dirty="0"/>
              <a:t> </a:t>
            </a:r>
            <a:r>
              <a:rPr lang="en-US" altLang="zh-CN" dirty="0" err="1"/>
              <a:t>để</a:t>
            </a:r>
            <a:r>
              <a:rPr lang="en-US" altLang="zh-CN" dirty="0"/>
              <a:t> BS </a:t>
            </a:r>
            <a:r>
              <a:rPr lang="en-US" altLang="zh-CN" dirty="0" err="1"/>
              <a:t>Nội</a:t>
            </a:r>
            <a:r>
              <a:rPr lang="en-US" altLang="zh-CN" dirty="0"/>
              <a:t> khoa/ Tim </a:t>
            </a:r>
            <a:r>
              <a:rPr lang="en-US" altLang="zh-CN" dirty="0" err="1"/>
              <a:t>mạch</a:t>
            </a:r>
            <a:r>
              <a:rPr lang="en-US" altLang="zh-CN" dirty="0"/>
              <a:t> </a:t>
            </a:r>
            <a:r>
              <a:rPr lang="en-US" altLang="zh-CN" dirty="0" err="1"/>
              <a:t>cần</a:t>
            </a:r>
            <a:r>
              <a:rPr lang="en-US" altLang="zh-CN" dirty="0"/>
              <a:t> </a:t>
            </a:r>
            <a:r>
              <a:rPr lang="en-US" altLang="zh-CN" dirty="0" err="1"/>
              <a:t>giới</a:t>
            </a:r>
            <a:r>
              <a:rPr lang="en-US" altLang="zh-CN" dirty="0"/>
              <a:t> </a:t>
            </a:r>
            <a:r>
              <a:rPr lang="en-US" altLang="zh-CN" dirty="0" err="1"/>
              <a:t>thiệu</a:t>
            </a:r>
            <a:r>
              <a:rPr lang="en-US" altLang="zh-CN" dirty="0"/>
              <a:t> </a:t>
            </a:r>
            <a:r>
              <a:rPr lang="en-US" altLang="zh-CN" dirty="0" err="1"/>
              <a:t>đến</a:t>
            </a:r>
            <a:r>
              <a:rPr lang="en-US" altLang="zh-CN" dirty="0"/>
              <a:t> </a:t>
            </a:r>
            <a:r>
              <a:rPr lang="en-US" altLang="zh-CN" dirty="0" err="1"/>
              <a:t>trung</a:t>
            </a:r>
            <a:r>
              <a:rPr lang="en-US" altLang="zh-CN" dirty="0"/>
              <a:t> </a:t>
            </a:r>
            <a:r>
              <a:rPr lang="en-US" altLang="zh-CN" dirty="0" err="1"/>
              <a:t>tâm</a:t>
            </a:r>
            <a:r>
              <a:rPr lang="en-US" altLang="zh-CN" dirty="0"/>
              <a:t> </a:t>
            </a:r>
            <a:r>
              <a:rPr lang="en-US" altLang="zh-CN" dirty="0" err="1"/>
              <a:t>ghép</a:t>
            </a:r>
            <a:r>
              <a:rPr lang="en-US" altLang="zh-CN" dirty="0"/>
              <a:t> </a:t>
            </a:r>
            <a:r>
              <a:rPr lang="en-US" altLang="zh-CN" dirty="0" err="1"/>
              <a:t>tim</a:t>
            </a:r>
            <a:r>
              <a:rPr lang="en-US" altLang="zh-CN" dirty="0"/>
              <a:t> </a:t>
            </a:r>
            <a:r>
              <a:rPr lang="en-US" altLang="zh-CN" dirty="0" err="1"/>
              <a:t>đưa</a:t>
            </a:r>
            <a:r>
              <a:rPr lang="en-US" altLang="zh-CN" dirty="0"/>
              <a:t> </a:t>
            </a:r>
            <a:r>
              <a:rPr lang="en-US" altLang="zh-CN" dirty="0" err="1"/>
              <a:t>vào</a:t>
            </a:r>
            <a:r>
              <a:rPr lang="en-US" altLang="zh-CN" dirty="0"/>
              <a:t> </a:t>
            </a:r>
            <a:r>
              <a:rPr lang="en-US" altLang="zh-CN" dirty="0" err="1"/>
              <a:t>danh</a:t>
            </a:r>
            <a:r>
              <a:rPr lang="en-US" altLang="zh-CN" dirty="0"/>
              <a:t> </a:t>
            </a:r>
            <a:r>
              <a:rPr lang="en-US" altLang="zh-CN" dirty="0" err="1"/>
              <a:t>sách</a:t>
            </a:r>
            <a:r>
              <a:rPr lang="en-US" altLang="zh-CN" dirty="0"/>
              <a:t> </a:t>
            </a:r>
            <a:r>
              <a:rPr lang="en-US" altLang="zh-CN" dirty="0" err="1"/>
              <a:t>chờ</a:t>
            </a:r>
            <a:r>
              <a:rPr lang="en-US" altLang="zh-CN" dirty="0"/>
              <a:t> </a:t>
            </a:r>
            <a:r>
              <a:rPr lang="en-US" altLang="zh-CN" dirty="0" err="1"/>
              <a:t>ghép</a:t>
            </a:r>
            <a:endParaRPr lang="en-US" altLang="zh-CN" dirty="0"/>
          </a:p>
          <a:p>
            <a:r>
              <a:rPr lang="vi-VN" altLang="zh-CN" dirty="0"/>
              <a:t>I: trước đó hoặc đang diễn ra về thuốc tăng co bóp cơ tim hoặc thuốc giãn cơ tim.</a:t>
            </a:r>
          </a:p>
          <a:p>
            <a:r>
              <a:rPr lang="vi-VN" altLang="zh-CN" dirty="0"/>
              <a:t>N: NYHA loại III-IV, nồng độ natri niệu huyết tương cao, E: chức năng thận hoặc gan xấu đi do</a:t>
            </a:r>
          </a:p>
          <a:p>
            <a:r>
              <a:rPr lang="vi-VN" altLang="zh-CN" dirty="0"/>
              <a:t>suy tim, E: phân suất tống máu thất trái &lt;20%, D: sốc máy khử rung tim thích hợp tái phát,</a:t>
            </a:r>
          </a:p>
          <a:p>
            <a:r>
              <a:rPr lang="vi-VN" altLang="zh-CN" dirty="0"/>
              <a:t>H: 2 hoặc nhiều đợt suy tim xấu đi, E: tình trạng quá tải dịch dai dẳng và/hoặc nhu cầu thuốc lợi tiểu ngày càng tăng, L: huyết áp tâm thu liên tục &lt;90–100 mm Hg, P: không dung nạp với</a:t>
            </a:r>
          </a:p>
          <a:p>
            <a:r>
              <a:rPr lang="vi-VN" altLang="zh-CN" dirty="0"/>
              <a:t>thuốc điều trị bệnh.</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14</a:t>
            </a:fld>
            <a:endParaRPr lang="zh-CN" altLang="en-US"/>
          </a:p>
        </p:txBody>
      </p:sp>
    </p:spTree>
    <p:extLst>
      <p:ext uri="{BB962C8B-B14F-4D97-AF65-F5344CB8AC3E}">
        <p14:creationId xmlns:p14="http://schemas.microsoft.com/office/powerpoint/2010/main" val="3670304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t>15</a:t>
            </a:fld>
            <a:endParaRPr lang="zh-CN" altLang="en-US"/>
          </a:p>
        </p:txBody>
      </p:sp>
    </p:spTree>
    <p:extLst>
      <p:ext uri="{BB962C8B-B14F-4D97-AF65-F5344CB8AC3E}">
        <p14:creationId xmlns:p14="http://schemas.microsoft.com/office/powerpoint/2010/main" val="31133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Tại</a:t>
            </a:r>
            <a:r>
              <a:rPr lang="en-US" altLang="zh-CN" dirty="0"/>
              <a:t> VN </a:t>
            </a:r>
            <a:r>
              <a:rPr lang="en-US" altLang="zh-CN" dirty="0" err="1"/>
              <a:t>ước</a:t>
            </a:r>
            <a:r>
              <a:rPr lang="en-US" altLang="zh-CN" dirty="0"/>
              <a:t> </a:t>
            </a:r>
            <a:r>
              <a:rPr lang="en-US" altLang="zh-CN" dirty="0" err="1"/>
              <a:t>tính</a:t>
            </a:r>
            <a:r>
              <a:rPr lang="en-US" altLang="zh-CN" dirty="0"/>
              <a:t> </a:t>
            </a:r>
            <a:r>
              <a:rPr lang="en-US" altLang="zh-CN" dirty="0" err="1"/>
              <a:t>có</a:t>
            </a:r>
            <a:r>
              <a:rPr lang="en-US" altLang="zh-CN" dirty="0"/>
              <a:t> 1-3% Bn </a:t>
            </a:r>
            <a:r>
              <a:rPr lang="en-US" altLang="zh-CN" dirty="0" err="1"/>
              <a:t>bị</a:t>
            </a:r>
            <a:r>
              <a:rPr lang="en-US" altLang="zh-CN" dirty="0"/>
              <a:t> </a:t>
            </a:r>
            <a:r>
              <a:rPr lang="en-US" altLang="zh-CN" dirty="0" err="1"/>
              <a:t>suy</a:t>
            </a:r>
            <a:r>
              <a:rPr lang="en-US" altLang="zh-CN" dirty="0"/>
              <a:t> </a:t>
            </a:r>
            <a:r>
              <a:rPr lang="en-US" altLang="zh-CN" dirty="0" err="1"/>
              <a:t>tim</a:t>
            </a:r>
            <a:r>
              <a:rPr lang="en-US" altLang="zh-CN" dirty="0"/>
              <a:t> </a:t>
            </a:r>
            <a:r>
              <a:rPr lang="en-US" altLang="zh-CN" dirty="0" err="1"/>
              <a:t>và</a:t>
            </a:r>
            <a:r>
              <a:rPr lang="en-US" altLang="zh-CN" dirty="0"/>
              <a:t> </a:t>
            </a:r>
            <a:r>
              <a:rPr lang="en-US" altLang="zh-CN" dirty="0" err="1"/>
              <a:t>hàng</a:t>
            </a:r>
            <a:r>
              <a:rPr lang="en-US" altLang="zh-CN" dirty="0"/>
              <a:t> </a:t>
            </a:r>
            <a:r>
              <a:rPr lang="en-US" altLang="zh-CN" dirty="0" err="1"/>
              <a:t>ngàn</a:t>
            </a:r>
            <a:r>
              <a:rPr lang="en-US" altLang="zh-CN" dirty="0"/>
              <a:t> </a:t>
            </a:r>
            <a:r>
              <a:rPr lang="en-US" altLang="zh-CN" dirty="0" err="1"/>
              <a:t>bệnh</a:t>
            </a:r>
            <a:r>
              <a:rPr lang="en-US" altLang="zh-CN" dirty="0"/>
              <a:t> </a:t>
            </a:r>
            <a:r>
              <a:rPr lang="en-US" altLang="zh-CN" dirty="0" err="1"/>
              <a:t>nhân</a:t>
            </a:r>
            <a:r>
              <a:rPr lang="en-US" altLang="zh-CN" dirty="0"/>
              <a:t> </a:t>
            </a:r>
            <a:r>
              <a:rPr lang="en-US" altLang="zh-CN" dirty="0" err="1"/>
              <a:t>có</a:t>
            </a:r>
            <a:r>
              <a:rPr lang="en-US" altLang="zh-CN" dirty="0"/>
              <a:t> </a:t>
            </a:r>
            <a:r>
              <a:rPr lang="en-US" altLang="zh-CN" dirty="0" err="1"/>
              <a:t>chỉ</a:t>
            </a:r>
            <a:r>
              <a:rPr lang="en-US" altLang="zh-CN" dirty="0"/>
              <a:t> </a:t>
            </a:r>
            <a:r>
              <a:rPr lang="en-US" altLang="zh-CN" dirty="0" err="1"/>
              <a:t>định</a:t>
            </a:r>
            <a:r>
              <a:rPr lang="en-US" altLang="zh-CN" dirty="0"/>
              <a:t> </a:t>
            </a:r>
            <a:r>
              <a:rPr lang="en-US" altLang="zh-CN" dirty="0" err="1"/>
              <a:t>ghép</a:t>
            </a:r>
            <a:r>
              <a:rPr lang="en-US" altLang="zh-CN" dirty="0"/>
              <a:t> </a:t>
            </a:r>
            <a:r>
              <a:rPr lang="en-US" altLang="zh-CN" dirty="0" err="1"/>
              <a:t>tim</a:t>
            </a:r>
            <a:endParaRPr lang="en-US" altLang="zh-CN" dirty="0"/>
          </a:p>
          <a:p>
            <a:r>
              <a:rPr lang="en-US" altLang="zh-CN" dirty="0"/>
              <a:t> </a:t>
            </a:r>
            <a:r>
              <a:rPr lang="en-US" altLang="zh-CN" dirty="0" err="1"/>
              <a:t>từ</a:t>
            </a:r>
            <a:r>
              <a:rPr lang="en-US" altLang="zh-CN" dirty="0"/>
              <a:t> </a:t>
            </a:r>
            <a:r>
              <a:rPr lang="en-US" altLang="zh-CN" dirty="0" err="1"/>
              <a:t>sau</a:t>
            </a:r>
            <a:r>
              <a:rPr lang="en-US" altLang="zh-CN" dirty="0"/>
              <a:t> ca </a:t>
            </a:r>
            <a:r>
              <a:rPr lang="en-US" altLang="zh-CN" dirty="0" err="1"/>
              <a:t>ghép</a:t>
            </a:r>
            <a:r>
              <a:rPr lang="en-US" altLang="zh-CN" dirty="0"/>
              <a:t> </a:t>
            </a:r>
            <a:r>
              <a:rPr lang="en-US" altLang="zh-CN" dirty="0" err="1"/>
              <a:t>đầu</a:t>
            </a:r>
            <a:r>
              <a:rPr lang="en-US" altLang="zh-CN" dirty="0"/>
              <a:t> </a:t>
            </a:r>
            <a:r>
              <a:rPr lang="en-US" altLang="zh-CN" dirty="0" err="1"/>
              <a:t>tiên</a:t>
            </a:r>
            <a:r>
              <a:rPr lang="en-US" altLang="zh-CN" dirty="0"/>
              <a:t> NĂM 2010. </a:t>
            </a:r>
            <a:r>
              <a:rPr lang="en-US" altLang="zh-CN" dirty="0" err="1"/>
              <a:t>sau</a:t>
            </a:r>
            <a:r>
              <a:rPr lang="en-US" altLang="zh-CN" dirty="0"/>
              <a:t> 14 </a:t>
            </a:r>
            <a:r>
              <a:rPr lang="en-US" altLang="zh-CN" dirty="0" err="1"/>
              <a:t>năm</a:t>
            </a:r>
            <a:r>
              <a:rPr lang="en-US" altLang="zh-CN" dirty="0"/>
              <a:t> </a:t>
            </a:r>
            <a:r>
              <a:rPr lang="en-US" altLang="zh-CN" dirty="0" err="1"/>
              <a:t>số</a:t>
            </a:r>
            <a:r>
              <a:rPr lang="en-US" altLang="zh-CN" dirty="0"/>
              <a:t> </a:t>
            </a:r>
            <a:r>
              <a:rPr lang="en-US" altLang="zh-CN" dirty="0" err="1"/>
              <a:t>lượng</a:t>
            </a:r>
            <a:r>
              <a:rPr lang="en-US" altLang="zh-CN" dirty="0"/>
              <a:t> </a:t>
            </a:r>
            <a:r>
              <a:rPr lang="en-US" altLang="zh-CN" dirty="0" err="1"/>
              <a:t>ghép</a:t>
            </a:r>
            <a:r>
              <a:rPr lang="en-US" altLang="zh-CN" dirty="0"/>
              <a:t> </a:t>
            </a:r>
            <a:r>
              <a:rPr lang="en-US" altLang="zh-CN" dirty="0" err="1"/>
              <a:t>tim</a:t>
            </a:r>
            <a:r>
              <a:rPr lang="en-US" altLang="zh-CN" dirty="0"/>
              <a:t> </a:t>
            </a:r>
            <a:r>
              <a:rPr lang="en-US" altLang="zh-CN" dirty="0" err="1"/>
              <a:t>rất</a:t>
            </a:r>
            <a:r>
              <a:rPr lang="en-US" altLang="zh-CN" dirty="0"/>
              <a:t> </a:t>
            </a:r>
            <a:r>
              <a:rPr lang="en-US" altLang="zh-CN" dirty="0" err="1"/>
              <a:t>hạn</a:t>
            </a:r>
            <a:r>
              <a:rPr lang="en-US" altLang="zh-CN" dirty="0"/>
              <a:t> </a:t>
            </a:r>
            <a:r>
              <a:rPr lang="en-US" altLang="zh-CN" dirty="0" err="1"/>
              <a:t>chế</a:t>
            </a:r>
            <a:r>
              <a:rPr lang="en-US" altLang="zh-CN" dirty="0"/>
              <a:t> </a:t>
            </a:r>
            <a:r>
              <a:rPr lang="en-US" altLang="zh-CN" dirty="0" err="1"/>
              <a:t>chỉ</a:t>
            </a:r>
            <a:r>
              <a:rPr lang="en-US" altLang="zh-CN" dirty="0"/>
              <a:t> </a:t>
            </a:r>
            <a:r>
              <a:rPr lang="en-US" altLang="zh-CN" dirty="0" err="1"/>
              <a:t>khoảng</a:t>
            </a:r>
            <a:r>
              <a:rPr lang="en-US" altLang="zh-CN" dirty="0"/>
              <a:t> TRÊN 110 </a:t>
            </a:r>
            <a:r>
              <a:rPr lang="en-US" altLang="zh-CN" dirty="0" err="1"/>
              <a:t>trường</a:t>
            </a:r>
            <a:r>
              <a:rPr lang="en-US" altLang="zh-CN" dirty="0"/>
              <a:t> </a:t>
            </a:r>
            <a:r>
              <a:rPr lang="en-US" altLang="zh-CN" dirty="0" err="1"/>
              <a:t>hợp</a:t>
            </a:r>
            <a:r>
              <a:rPr lang="en-US" altLang="zh-CN" dirty="0"/>
              <a:t> =&gt; </a:t>
            </a:r>
            <a:r>
              <a:rPr lang="en-US" altLang="zh-CN" dirty="0" err="1"/>
              <a:t>một</a:t>
            </a:r>
            <a:r>
              <a:rPr lang="en-US" altLang="zh-CN" dirty="0"/>
              <a:t> </a:t>
            </a:r>
            <a:r>
              <a:rPr lang="en-US" altLang="zh-CN" dirty="0" err="1"/>
              <a:t>lượng</a:t>
            </a:r>
            <a:r>
              <a:rPr lang="en-US" altLang="zh-CN" dirty="0"/>
              <a:t> </a:t>
            </a:r>
            <a:r>
              <a:rPr lang="en-US" altLang="zh-CN" dirty="0" err="1"/>
              <a:t>lớn</a:t>
            </a:r>
            <a:r>
              <a:rPr lang="en-US" altLang="zh-CN" dirty="0"/>
              <a:t> </a:t>
            </a:r>
            <a:r>
              <a:rPr lang="en-US" altLang="zh-CN" dirty="0" err="1"/>
              <a:t>bệnh</a:t>
            </a:r>
            <a:r>
              <a:rPr lang="en-US" altLang="zh-CN" dirty="0"/>
              <a:t> </a:t>
            </a:r>
            <a:r>
              <a:rPr lang="en-US" altLang="zh-CN" dirty="0" err="1"/>
              <a:t>nhân</a:t>
            </a:r>
            <a:r>
              <a:rPr lang="en-US" altLang="zh-CN" dirty="0"/>
              <a:t> </a:t>
            </a:r>
            <a:r>
              <a:rPr lang="en-US" altLang="zh-CN" dirty="0" err="1"/>
              <a:t>suy</a:t>
            </a:r>
            <a:r>
              <a:rPr lang="en-US" altLang="zh-CN" dirty="0"/>
              <a:t> </a:t>
            </a:r>
            <a:r>
              <a:rPr lang="en-US" altLang="zh-CN" dirty="0" err="1"/>
              <a:t>tim</a:t>
            </a:r>
            <a:r>
              <a:rPr lang="en-US" altLang="zh-CN" dirty="0"/>
              <a:t> </a:t>
            </a:r>
            <a:r>
              <a:rPr lang="en-US" altLang="zh-CN" dirty="0" err="1"/>
              <a:t>giai</a:t>
            </a:r>
            <a:r>
              <a:rPr lang="en-US" altLang="zh-CN" dirty="0"/>
              <a:t> </a:t>
            </a:r>
            <a:r>
              <a:rPr lang="en-US" altLang="zh-CN" dirty="0" err="1"/>
              <a:t>đoạn</a:t>
            </a:r>
            <a:r>
              <a:rPr lang="en-US" altLang="zh-CN" dirty="0"/>
              <a:t> </a:t>
            </a:r>
            <a:r>
              <a:rPr lang="en-US" altLang="zh-CN" dirty="0" err="1"/>
              <a:t>cuối</a:t>
            </a:r>
            <a:r>
              <a:rPr lang="en-US" altLang="zh-CN" dirty="0"/>
              <a:t> </a:t>
            </a:r>
            <a:r>
              <a:rPr lang="en-US" altLang="zh-CN" dirty="0" err="1"/>
              <a:t>chờ</a:t>
            </a:r>
            <a:r>
              <a:rPr lang="en-US" altLang="zh-CN" dirty="0"/>
              <a:t> </a:t>
            </a:r>
            <a:r>
              <a:rPr lang="en-US" altLang="zh-CN" dirty="0" err="1"/>
              <a:t>ghép</a:t>
            </a:r>
            <a:r>
              <a:rPr lang="en-US" altLang="zh-CN" dirty="0"/>
              <a:t> </a:t>
            </a:r>
            <a:r>
              <a:rPr lang="en-US" altLang="zh-CN" dirty="0" err="1"/>
              <a:t>cần</a:t>
            </a:r>
            <a:r>
              <a:rPr lang="en-US" altLang="zh-CN" dirty="0"/>
              <a:t> </a:t>
            </a:r>
            <a:r>
              <a:rPr lang="en-US" altLang="zh-CN" dirty="0" err="1"/>
              <a:t>được</a:t>
            </a:r>
            <a:r>
              <a:rPr lang="en-US" altLang="zh-CN" dirty="0"/>
              <a:t> </a:t>
            </a:r>
            <a:r>
              <a:rPr lang="en-US" altLang="zh-CN" dirty="0" err="1"/>
              <a:t>điều</a:t>
            </a:r>
            <a:r>
              <a:rPr lang="en-US" altLang="zh-CN" dirty="0"/>
              <a:t> </a:t>
            </a:r>
            <a:r>
              <a:rPr lang="en-US" altLang="zh-CN" dirty="0" err="1"/>
              <a:t>trị</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16</a:t>
            </a:fld>
            <a:endParaRPr lang="zh-CN" altLang="en-US"/>
          </a:p>
        </p:txBody>
      </p:sp>
    </p:spTree>
    <p:extLst>
      <p:ext uri="{BB962C8B-B14F-4D97-AF65-F5344CB8AC3E}">
        <p14:creationId xmlns:p14="http://schemas.microsoft.com/office/powerpoint/2010/main" val="2409058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9" name="Google Shape;15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799476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EE15F15A-CA7B-C00F-C0E3-F1BAD2E91E1C}"/>
            </a:ext>
          </a:extLst>
        </p:cNvPr>
        <p:cNvGrpSpPr/>
        <p:nvPr/>
      </p:nvGrpSpPr>
      <p:grpSpPr>
        <a:xfrm>
          <a:off x="0" y="0"/>
          <a:ext cx="0" cy="0"/>
          <a:chOff x="0" y="0"/>
          <a:chExt cx="0" cy="0"/>
        </a:xfrm>
      </p:grpSpPr>
      <p:sp>
        <p:nvSpPr>
          <p:cNvPr id="157" name="Google Shape;157;p5:notes">
            <a:extLst>
              <a:ext uri="{FF2B5EF4-FFF2-40B4-BE49-F238E27FC236}">
                <a16:creationId xmlns:a16="http://schemas.microsoft.com/office/drawing/2014/main" id="{58CCAC0F-03CD-4292-F83F-A1B1535918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5:notes">
            <a:extLst>
              <a:ext uri="{FF2B5EF4-FFF2-40B4-BE49-F238E27FC236}">
                <a16:creationId xmlns:a16="http://schemas.microsoft.com/office/drawing/2014/main" id="{4ABBD116-2887-8F0F-8E50-274A356C1E5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vi-VN" dirty="0"/>
              <a:t>CÁC TRUNG TÂM GHÉP TIM TẠI VIỆT NAM</a:t>
            </a:r>
            <a:endParaRPr dirty="0"/>
          </a:p>
        </p:txBody>
      </p:sp>
      <p:sp>
        <p:nvSpPr>
          <p:cNvPr id="159" name="Google Shape;159;p5:notes">
            <a:extLst>
              <a:ext uri="{FF2B5EF4-FFF2-40B4-BE49-F238E27FC236}">
                <a16:creationId xmlns:a16="http://schemas.microsoft.com/office/drawing/2014/main" id="{82E8FA61-658C-033C-BA37-AB88072A74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704256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Bên</a:t>
            </a:r>
            <a:r>
              <a:rPr lang="en-US" altLang="zh-CN" dirty="0"/>
              <a:t> </a:t>
            </a:r>
            <a:r>
              <a:rPr lang="en-US" altLang="zh-CN" dirty="0" err="1"/>
              <a:t>cạnh</a:t>
            </a:r>
            <a:r>
              <a:rPr lang="en-US" altLang="zh-CN" dirty="0"/>
              <a:t> </a:t>
            </a:r>
            <a:r>
              <a:rPr lang="en-US" altLang="zh-CN" dirty="0" err="1"/>
              <a:t>đó</a:t>
            </a:r>
            <a:r>
              <a:rPr lang="en-US" altLang="zh-CN" dirty="0"/>
              <a:t>, MỖI NĂM HOA KỲ THỰC HIỆN 2-3000 CA. </a:t>
            </a:r>
            <a:r>
              <a:rPr lang="en-US" altLang="zh-CN" dirty="0" err="1"/>
              <a:t>Số</a:t>
            </a:r>
            <a:r>
              <a:rPr lang="en-US" altLang="zh-CN" dirty="0"/>
              <a:t> </a:t>
            </a:r>
            <a:r>
              <a:rPr lang="en-US" altLang="zh-CN" dirty="0" err="1"/>
              <a:t>lượng</a:t>
            </a:r>
            <a:r>
              <a:rPr lang="en-US" altLang="zh-CN" dirty="0"/>
              <a:t> </a:t>
            </a:r>
            <a:r>
              <a:rPr lang="en-US" altLang="zh-CN" dirty="0" err="1"/>
              <a:t>chờ</a:t>
            </a:r>
            <a:r>
              <a:rPr lang="en-US" altLang="zh-CN" dirty="0"/>
              <a:t> </a:t>
            </a:r>
            <a:r>
              <a:rPr lang="en-US" altLang="zh-CN" dirty="0" err="1"/>
              <a:t>ghép</a:t>
            </a:r>
            <a:r>
              <a:rPr lang="en-US" altLang="zh-CN" dirty="0"/>
              <a:t> </a:t>
            </a:r>
            <a:r>
              <a:rPr lang="en-US" altLang="zh-CN" dirty="0" err="1"/>
              <a:t>tim</a:t>
            </a:r>
            <a:r>
              <a:rPr lang="en-US" altLang="zh-CN" dirty="0"/>
              <a:t> </a:t>
            </a:r>
            <a:r>
              <a:rPr lang="en-US" altLang="zh-CN" dirty="0" err="1"/>
              <a:t>tại</a:t>
            </a:r>
            <a:r>
              <a:rPr lang="en-US" altLang="zh-CN" dirty="0"/>
              <a:t> Hoa </a:t>
            </a:r>
            <a:r>
              <a:rPr lang="en-US" altLang="zh-CN" dirty="0" err="1"/>
              <a:t>Kỳ</a:t>
            </a:r>
            <a:r>
              <a:rPr lang="en-US" altLang="zh-CN" dirty="0"/>
              <a:t> </a:t>
            </a:r>
            <a:r>
              <a:rPr lang="en-US" altLang="zh-CN" dirty="0" err="1"/>
              <a:t>mỗi</a:t>
            </a:r>
            <a:r>
              <a:rPr lang="en-US" altLang="zh-CN" dirty="0"/>
              <a:t> </a:t>
            </a:r>
            <a:r>
              <a:rPr lang="en-US" altLang="zh-CN" dirty="0" err="1"/>
              <a:t>năm</a:t>
            </a:r>
            <a:r>
              <a:rPr lang="en-US" altLang="zh-CN" dirty="0"/>
              <a:t> 6000-8000 ca</a:t>
            </a:r>
          </a:p>
          <a:p>
            <a:r>
              <a:rPr lang="en-US" altLang="zh-CN" dirty="0"/>
              <a:t>Trong </a:t>
            </a:r>
            <a:r>
              <a:rPr lang="en-US" altLang="zh-CN" dirty="0" err="1"/>
              <a:t>khi</a:t>
            </a:r>
            <a:r>
              <a:rPr lang="en-US" altLang="zh-CN" dirty="0"/>
              <a:t> ở </a:t>
            </a:r>
            <a:r>
              <a:rPr lang="en-US" altLang="zh-CN" dirty="0" err="1"/>
              <a:t>Việt</a:t>
            </a:r>
            <a:r>
              <a:rPr lang="en-US" altLang="zh-CN" dirty="0"/>
              <a:t> Nam </a:t>
            </a:r>
            <a:r>
              <a:rPr lang="en-US" altLang="zh-CN" dirty="0" err="1"/>
              <a:t>danh</a:t>
            </a:r>
            <a:r>
              <a:rPr lang="en-US" altLang="zh-CN" dirty="0"/>
              <a:t> </a:t>
            </a:r>
            <a:r>
              <a:rPr lang="en-US" altLang="zh-CN" dirty="0" err="1"/>
              <a:t>sách</a:t>
            </a:r>
            <a:r>
              <a:rPr lang="en-US" altLang="zh-CN" dirty="0"/>
              <a:t> </a:t>
            </a:r>
            <a:r>
              <a:rPr lang="en-US" altLang="zh-CN" dirty="0" err="1"/>
              <a:t>chờ</a:t>
            </a:r>
            <a:r>
              <a:rPr lang="en-US" altLang="zh-CN" dirty="0"/>
              <a:t> </a:t>
            </a:r>
            <a:r>
              <a:rPr lang="en-US" altLang="zh-CN" dirty="0" err="1"/>
              <a:t>ghép</a:t>
            </a:r>
            <a:r>
              <a:rPr lang="en-US" altLang="zh-CN" dirty="0"/>
              <a:t> </a:t>
            </a:r>
            <a:r>
              <a:rPr lang="en-US" altLang="zh-CN" dirty="0" err="1"/>
              <a:t>tim</a:t>
            </a:r>
            <a:r>
              <a:rPr lang="en-US" altLang="zh-CN" dirty="0"/>
              <a:t> </a:t>
            </a:r>
            <a:r>
              <a:rPr lang="en-US" altLang="zh-CN" dirty="0" err="1"/>
              <a:t>hiện</a:t>
            </a:r>
            <a:r>
              <a:rPr lang="en-US" altLang="zh-CN" dirty="0"/>
              <a:t> </a:t>
            </a:r>
            <a:r>
              <a:rPr lang="en-US" altLang="zh-CN" dirty="0" err="1"/>
              <a:t>tại</a:t>
            </a:r>
            <a:r>
              <a:rPr lang="en-US" altLang="zh-CN" dirty="0"/>
              <a:t> </a:t>
            </a:r>
            <a:r>
              <a:rPr lang="en-US" altLang="zh-CN" dirty="0" err="1"/>
              <a:t>chỉ</a:t>
            </a:r>
            <a:r>
              <a:rPr lang="en-US" altLang="zh-CN" dirty="0"/>
              <a:t> </a:t>
            </a:r>
            <a:r>
              <a:rPr lang="en-US" altLang="zh-CN" dirty="0" err="1"/>
              <a:t>có</a:t>
            </a:r>
            <a:r>
              <a:rPr lang="en-US" altLang="zh-CN" dirty="0"/>
              <a:t> 254 ca</a:t>
            </a:r>
          </a:p>
          <a:p>
            <a:r>
              <a:rPr lang="en-US" altLang="zh-CN" dirty="0"/>
              <a:t>=&gt; Vai </a:t>
            </a:r>
            <a:r>
              <a:rPr lang="en-US" altLang="zh-CN" dirty="0" err="1"/>
              <a:t>trò</a:t>
            </a:r>
            <a:r>
              <a:rPr lang="en-US" altLang="zh-CN" dirty="0"/>
              <a:t> </a:t>
            </a:r>
            <a:r>
              <a:rPr lang="en-US" altLang="zh-CN" dirty="0" err="1"/>
              <a:t>của</a:t>
            </a:r>
            <a:r>
              <a:rPr lang="en-US" altLang="zh-CN" dirty="0"/>
              <a:t> BS Tim </a:t>
            </a:r>
            <a:r>
              <a:rPr lang="en-US" altLang="zh-CN" dirty="0" err="1"/>
              <a:t>mạch</a:t>
            </a:r>
            <a:r>
              <a:rPr lang="en-US" altLang="zh-CN" dirty="0"/>
              <a:t> </a:t>
            </a:r>
            <a:r>
              <a:rPr lang="en-US" altLang="zh-CN" dirty="0" err="1"/>
              <a:t>sớm</a:t>
            </a:r>
            <a:r>
              <a:rPr lang="en-US" altLang="zh-CN" dirty="0"/>
              <a:t> </a:t>
            </a:r>
            <a:r>
              <a:rPr lang="en-US" altLang="zh-CN" dirty="0" err="1"/>
              <a:t>đưa</a:t>
            </a:r>
            <a:r>
              <a:rPr lang="en-US" altLang="zh-CN" dirty="0"/>
              <a:t> </a:t>
            </a:r>
            <a:r>
              <a:rPr lang="en-US" altLang="zh-CN" dirty="0" err="1"/>
              <a:t>bệnh</a:t>
            </a:r>
            <a:r>
              <a:rPr lang="en-US" altLang="zh-CN" dirty="0"/>
              <a:t> </a:t>
            </a:r>
            <a:r>
              <a:rPr lang="en-US" altLang="zh-CN" dirty="0" err="1"/>
              <a:t>nhân</a:t>
            </a:r>
            <a:r>
              <a:rPr lang="en-US" altLang="zh-CN" dirty="0"/>
              <a:t> </a:t>
            </a:r>
            <a:r>
              <a:rPr lang="en-US" altLang="zh-CN" dirty="0" err="1"/>
              <a:t>vào</a:t>
            </a:r>
            <a:r>
              <a:rPr lang="en-US" altLang="zh-CN" dirty="0"/>
              <a:t> </a:t>
            </a:r>
            <a:r>
              <a:rPr lang="en-US" altLang="zh-CN" dirty="0" err="1"/>
              <a:t>danh</a:t>
            </a:r>
            <a:r>
              <a:rPr lang="en-US" altLang="zh-CN" dirty="0"/>
              <a:t> </a:t>
            </a:r>
            <a:r>
              <a:rPr lang="en-US" altLang="zh-CN" dirty="0" err="1"/>
              <a:t>sách</a:t>
            </a:r>
            <a:r>
              <a:rPr lang="en-US" altLang="zh-CN" dirty="0"/>
              <a:t> </a:t>
            </a:r>
            <a:r>
              <a:rPr lang="en-US" altLang="zh-CN" dirty="0" err="1"/>
              <a:t>chờ</a:t>
            </a:r>
            <a:r>
              <a:rPr lang="en-US" altLang="zh-CN" dirty="0"/>
              <a:t> </a:t>
            </a:r>
            <a:r>
              <a:rPr lang="en-US" altLang="zh-CN" dirty="0" err="1"/>
              <a:t>ghép</a:t>
            </a:r>
            <a:r>
              <a:rPr lang="en-US" altLang="zh-CN" dirty="0"/>
              <a:t> </a:t>
            </a:r>
            <a:r>
              <a:rPr lang="en-US" altLang="zh-CN" dirty="0" err="1"/>
              <a:t>tim</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19</a:t>
            </a:fld>
            <a:endParaRPr lang="zh-CN" altLang="en-US"/>
          </a:p>
        </p:txBody>
      </p:sp>
    </p:spTree>
    <p:extLst>
      <p:ext uri="{BB962C8B-B14F-4D97-AF65-F5344CB8AC3E}">
        <p14:creationId xmlns:p14="http://schemas.microsoft.com/office/powerpoint/2010/main" val="3954383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Bn HF QUẢN LÝ KỸ CẢI THIỆN SỐ LƯỢNG WAITING LIST</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20</a:t>
            </a:fld>
            <a:endParaRPr lang="zh-CN" altLang="en-US"/>
          </a:p>
        </p:txBody>
      </p:sp>
    </p:spTree>
    <p:extLst>
      <p:ext uri="{BB962C8B-B14F-4D97-AF65-F5344CB8AC3E}">
        <p14:creationId xmlns:p14="http://schemas.microsoft.com/office/powerpoint/2010/main" val="1820243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t>3</a:t>
            </a:fld>
            <a:endParaRPr lang="zh-CN" altLang="en-US"/>
          </a:p>
        </p:txBody>
      </p:sp>
    </p:spTree>
    <p:extLst>
      <p:ext uri="{BB962C8B-B14F-4D97-AF65-F5344CB8AC3E}">
        <p14:creationId xmlns:p14="http://schemas.microsoft.com/office/powerpoint/2010/main" val="145862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Tx/>
              <a:buChar char="-"/>
            </a:pP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21</a:t>
            </a:fld>
            <a:endParaRPr lang="zh-CN" altLang="en-US"/>
          </a:p>
        </p:txBody>
      </p:sp>
    </p:spTree>
    <p:extLst>
      <p:ext uri="{BB962C8B-B14F-4D97-AF65-F5344CB8AC3E}">
        <p14:creationId xmlns:p14="http://schemas.microsoft.com/office/powerpoint/2010/main" val="197860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22</a:t>
            </a:fld>
            <a:endParaRPr lang="zh-CN" altLang="en-US"/>
          </a:p>
        </p:txBody>
      </p:sp>
    </p:spTree>
    <p:extLst>
      <p:ext uri="{BB962C8B-B14F-4D97-AF65-F5344CB8AC3E}">
        <p14:creationId xmlns:p14="http://schemas.microsoft.com/office/powerpoint/2010/main" val="250288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Tăng</a:t>
            </a:r>
            <a:r>
              <a:rPr lang="en-US" altLang="zh-CN" dirty="0"/>
              <a:t> </a:t>
            </a:r>
            <a:r>
              <a:rPr lang="en-US" altLang="zh-CN" dirty="0" err="1"/>
              <a:t>áp</a:t>
            </a:r>
            <a:r>
              <a:rPr lang="en-US" altLang="zh-CN" dirty="0"/>
              <a:t> </a:t>
            </a:r>
            <a:r>
              <a:rPr lang="en-US" altLang="zh-CN" dirty="0" err="1"/>
              <a:t>phổi</a:t>
            </a:r>
            <a:r>
              <a:rPr lang="en-US" altLang="zh-CN" dirty="0"/>
              <a:t> </a:t>
            </a:r>
            <a:r>
              <a:rPr lang="en-US" altLang="zh-CN" dirty="0" err="1"/>
              <a:t>không</a:t>
            </a:r>
            <a:r>
              <a:rPr lang="en-US" altLang="zh-CN" dirty="0"/>
              <a:t> </a:t>
            </a:r>
            <a:r>
              <a:rPr lang="en-US" altLang="zh-CN" dirty="0" err="1"/>
              <a:t>chống</a:t>
            </a:r>
            <a:r>
              <a:rPr lang="en-US" altLang="zh-CN" dirty="0"/>
              <a:t> </a:t>
            </a:r>
            <a:r>
              <a:rPr lang="en-US" altLang="zh-CN" dirty="0" err="1"/>
              <a:t>chỉ</a:t>
            </a:r>
            <a:r>
              <a:rPr lang="en-US" altLang="zh-CN" dirty="0"/>
              <a:t> </a:t>
            </a:r>
            <a:r>
              <a:rPr lang="en-US" altLang="zh-CN" dirty="0" err="1"/>
              <a:t>định</a:t>
            </a:r>
            <a:endParaRPr lang="en-US" altLang="zh-CN" dirty="0"/>
          </a:p>
          <a:p>
            <a:r>
              <a:rPr lang="en-US" altLang="zh-CN" dirty="0" err="1"/>
              <a:t>Vận</a:t>
            </a:r>
            <a:r>
              <a:rPr lang="en-US" altLang="zh-CN" dirty="0"/>
              <a:t> </a:t>
            </a:r>
            <a:r>
              <a:rPr lang="en-US" altLang="zh-CN" dirty="0" err="1"/>
              <a:t>chuyển</a:t>
            </a:r>
            <a:r>
              <a:rPr lang="en-US" altLang="zh-CN" dirty="0"/>
              <a:t> </a:t>
            </a:r>
            <a:r>
              <a:rPr lang="en-US" altLang="zh-CN" dirty="0" err="1"/>
              <a:t>dưới</a:t>
            </a:r>
            <a:r>
              <a:rPr lang="en-US" altLang="zh-CN" dirty="0"/>
              <a:t> 6 </a:t>
            </a:r>
            <a:r>
              <a:rPr lang="en-US" altLang="zh-CN" dirty="0" err="1"/>
              <a:t>tiếng</a:t>
            </a:r>
            <a:r>
              <a:rPr lang="en-US" altLang="zh-CN" dirty="0"/>
              <a:t> </a:t>
            </a:r>
            <a:r>
              <a:rPr lang="en-US" altLang="zh-CN" dirty="0" err="1"/>
              <a:t>vẫn</a:t>
            </a:r>
            <a:r>
              <a:rPr lang="en-US" altLang="zh-CN"/>
              <a:t> ok</a:t>
            </a:r>
            <a:endParaRPr lang="en-US" altLang="zh-CN"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23</a:t>
            </a:fld>
            <a:endParaRPr lang="zh-CN" altLang="en-US"/>
          </a:p>
        </p:txBody>
      </p:sp>
    </p:spTree>
    <p:extLst>
      <p:ext uri="{BB962C8B-B14F-4D97-AF65-F5344CB8AC3E}">
        <p14:creationId xmlns:p14="http://schemas.microsoft.com/office/powerpoint/2010/main" val="284991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24</a:t>
            </a:fld>
            <a:endParaRPr lang="zh-CN" altLang="en-US"/>
          </a:p>
        </p:txBody>
      </p:sp>
    </p:spTree>
    <p:extLst>
      <p:ext uri="{BB962C8B-B14F-4D97-AF65-F5344CB8AC3E}">
        <p14:creationId xmlns:p14="http://schemas.microsoft.com/office/powerpoint/2010/main" val="834238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7FEDB-A4A3-AB8C-97DE-EC27B0FE3FC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767BA5E-DE39-A63B-032D-5B7DA893526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CC375E-1296-7351-C79A-4E75649BDD08}"/>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30F3E3F3-C6DB-6597-41E0-FA9F47C2EE5F}"/>
              </a:ext>
            </a:extLst>
          </p:cNvPr>
          <p:cNvSpPr>
            <a:spLocks noGrp="1"/>
          </p:cNvSpPr>
          <p:nvPr>
            <p:ph type="sldNum" sz="quarter" idx="10"/>
          </p:nvPr>
        </p:nvSpPr>
        <p:spPr/>
        <p:txBody>
          <a:bodyPr/>
          <a:lstStyle/>
          <a:p>
            <a:fld id="{95BCADD2-5FA0-46FD-BD71-0B0283AB4193}" type="slidenum">
              <a:rPr lang="zh-CN" altLang="en-US" smtClean="0"/>
              <a:t>25</a:t>
            </a:fld>
            <a:endParaRPr lang="zh-CN" altLang="en-US"/>
          </a:p>
        </p:txBody>
      </p:sp>
    </p:spTree>
    <p:extLst>
      <p:ext uri="{BB962C8B-B14F-4D97-AF65-F5344CB8AC3E}">
        <p14:creationId xmlns:p14="http://schemas.microsoft.com/office/powerpoint/2010/main" val="2493468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820E-BA6A-2A9B-7D60-4E7F6772732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ED2C5A-F1CE-0EC0-9BF0-08C2AFB91BA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11DB565-5667-E721-FEAE-D6560DF90AC6}"/>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14786560-5AC2-EFCB-154A-02AD65C959B8}"/>
              </a:ext>
            </a:extLst>
          </p:cNvPr>
          <p:cNvSpPr>
            <a:spLocks noGrp="1"/>
          </p:cNvSpPr>
          <p:nvPr>
            <p:ph type="sldNum" sz="quarter" idx="10"/>
          </p:nvPr>
        </p:nvSpPr>
        <p:spPr/>
        <p:txBody>
          <a:bodyPr/>
          <a:lstStyle/>
          <a:p>
            <a:fld id="{95BCADD2-5FA0-46FD-BD71-0B0283AB4193}" type="slidenum">
              <a:rPr lang="zh-CN" altLang="en-US" smtClean="0"/>
              <a:t>26</a:t>
            </a:fld>
            <a:endParaRPr lang="zh-CN" altLang="en-US"/>
          </a:p>
        </p:txBody>
      </p:sp>
    </p:spTree>
    <p:extLst>
      <p:ext uri="{BB962C8B-B14F-4D97-AF65-F5344CB8AC3E}">
        <p14:creationId xmlns:p14="http://schemas.microsoft.com/office/powerpoint/2010/main" val="2695249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0C930-4BFA-62AE-8B9A-8A75214A50D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56AC14-045C-AA69-B1E9-C099444D01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7EFC2BA-231E-1296-14BD-DD392F8483C9}"/>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63BBB766-CB4B-1924-E97C-C423CCE7F61C}"/>
              </a:ext>
            </a:extLst>
          </p:cNvPr>
          <p:cNvSpPr>
            <a:spLocks noGrp="1"/>
          </p:cNvSpPr>
          <p:nvPr>
            <p:ph type="sldNum" sz="quarter" idx="10"/>
          </p:nvPr>
        </p:nvSpPr>
        <p:spPr/>
        <p:txBody>
          <a:bodyPr/>
          <a:lstStyle/>
          <a:p>
            <a:fld id="{95BCADD2-5FA0-46FD-BD71-0B0283AB4193}" type="slidenum">
              <a:rPr lang="zh-CN" altLang="en-US" smtClean="0"/>
              <a:t>27</a:t>
            </a:fld>
            <a:endParaRPr lang="zh-CN" altLang="en-US"/>
          </a:p>
        </p:txBody>
      </p:sp>
    </p:spTree>
    <p:extLst>
      <p:ext uri="{BB962C8B-B14F-4D97-AF65-F5344CB8AC3E}">
        <p14:creationId xmlns:p14="http://schemas.microsoft.com/office/powerpoint/2010/main" val="3288917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28</a:t>
            </a:fld>
            <a:endParaRPr lang="zh-CN" altLang="en-US"/>
          </a:p>
        </p:txBody>
      </p:sp>
    </p:spTree>
    <p:extLst>
      <p:ext uri="{BB962C8B-B14F-4D97-AF65-F5344CB8AC3E}">
        <p14:creationId xmlns:p14="http://schemas.microsoft.com/office/powerpoint/2010/main" val="778247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Tx/>
              <a:buNone/>
            </a:pP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29</a:t>
            </a:fld>
            <a:endParaRPr lang="zh-CN" altLang="en-US"/>
          </a:p>
        </p:txBody>
      </p:sp>
    </p:spTree>
    <p:extLst>
      <p:ext uri="{BB962C8B-B14F-4D97-AF65-F5344CB8AC3E}">
        <p14:creationId xmlns:p14="http://schemas.microsoft.com/office/powerpoint/2010/main" val="110516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Bệnh</a:t>
            </a:r>
            <a:r>
              <a:rPr lang="en-US" altLang="zh-CN" dirty="0"/>
              <a:t> </a:t>
            </a:r>
            <a:r>
              <a:rPr lang="en-US" altLang="zh-CN" dirty="0" err="1"/>
              <a:t>nhân</a:t>
            </a:r>
            <a:r>
              <a:rPr lang="en-US" altLang="zh-CN" dirty="0"/>
              <a:t> </a:t>
            </a:r>
            <a:r>
              <a:rPr lang="en-US" altLang="zh-CN" dirty="0" err="1"/>
              <a:t>suy</a:t>
            </a:r>
            <a:r>
              <a:rPr lang="en-US" altLang="zh-CN" dirty="0"/>
              <a:t> </a:t>
            </a:r>
            <a:r>
              <a:rPr lang="en-US" altLang="zh-CN" dirty="0" err="1"/>
              <a:t>tim</a:t>
            </a:r>
            <a:r>
              <a:rPr lang="en-US" altLang="zh-CN" dirty="0"/>
              <a:t> </a:t>
            </a:r>
            <a:r>
              <a:rPr lang="en-US" altLang="zh-CN" dirty="0" err="1"/>
              <a:t>nặng</a:t>
            </a:r>
            <a:r>
              <a:rPr lang="en-US" altLang="zh-CN" dirty="0"/>
              <a:t> </a:t>
            </a:r>
            <a:r>
              <a:rPr lang="en-US" altLang="zh-CN" dirty="0" err="1"/>
              <a:t>tiến</a:t>
            </a:r>
            <a:r>
              <a:rPr lang="en-US" altLang="zh-CN" dirty="0"/>
              <a:t> </a:t>
            </a:r>
            <a:r>
              <a:rPr lang="en-US" altLang="zh-CN" dirty="0" err="1"/>
              <a:t>triển</a:t>
            </a:r>
            <a:r>
              <a:rPr lang="en-US" altLang="zh-CN" dirty="0"/>
              <a:t> </a:t>
            </a:r>
            <a:r>
              <a:rPr lang="en-US" altLang="zh-CN" dirty="0" err="1"/>
              <a:t>hoặc</a:t>
            </a:r>
            <a:r>
              <a:rPr lang="en-US" altLang="zh-CN" dirty="0"/>
              <a:t> </a:t>
            </a:r>
            <a:r>
              <a:rPr lang="en-US" altLang="zh-CN" dirty="0" err="1"/>
              <a:t>suy</a:t>
            </a:r>
            <a:r>
              <a:rPr lang="en-US" altLang="zh-CN" dirty="0"/>
              <a:t> </a:t>
            </a:r>
            <a:r>
              <a:rPr lang="en-US" altLang="zh-CN" dirty="0" err="1"/>
              <a:t>tim</a:t>
            </a:r>
            <a:r>
              <a:rPr lang="en-US" altLang="zh-CN" dirty="0"/>
              <a:t> </a:t>
            </a:r>
            <a:r>
              <a:rPr lang="en-US" altLang="zh-CN" dirty="0" err="1"/>
              <a:t>giai</a:t>
            </a:r>
            <a:r>
              <a:rPr lang="en-US" altLang="zh-CN" dirty="0"/>
              <a:t> </a:t>
            </a:r>
            <a:r>
              <a:rPr lang="en-US" altLang="zh-CN" dirty="0" err="1"/>
              <a:t>đoạn</a:t>
            </a:r>
            <a:r>
              <a:rPr lang="en-US" altLang="zh-CN" dirty="0"/>
              <a:t> </a:t>
            </a:r>
            <a:r>
              <a:rPr lang="en-US" altLang="zh-CN" dirty="0" err="1"/>
              <a:t>cuối</a:t>
            </a:r>
            <a:r>
              <a:rPr lang="en-US" altLang="zh-CN" dirty="0"/>
              <a:t> (</a:t>
            </a:r>
            <a:r>
              <a:rPr lang="en-US" altLang="zh-CN" dirty="0" err="1"/>
              <a:t>giai</a:t>
            </a:r>
            <a:r>
              <a:rPr lang="en-US" altLang="zh-CN" dirty="0"/>
              <a:t> </a:t>
            </a:r>
            <a:r>
              <a:rPr lang="en-US" altLang="zh-CN" dirty="0" err="1"/>
              <a:t>đoạn</a:t>
            </a:r>
            <a:r>
              <a:rPr lang="en-US" altLang="zh-CN" dirty="0"/>
              <a:t> D THEO ACC/AHA) KO HIẾM GẶP </a:t>
            </a:r>
            <a:r>
              <a:rPr lang="en-US" altLang="zh-CN" dirty="0" err="1"/>
              <a:t>chiếm</a:t>
            </a:r>
            <a:r>
              <a:rPr lang="en-US" altLang="zh-CN" dirty="0"/>
              <a:t> 2-3 </a:t>
            </a:r>
            <a:r>
              <a:rPr lang="en-US" altLang="zh-CN" dirty="0" err="1"/>
              <a:t>phần</a:t>
            </a:r>
            <a:r>
              <a:rPr lang="en-US" altLang="zh-CN" dirty="0"/>
              <a:t> </a:t>
            </a:r>
            <a:r>
              <a:rPr lang="en-US" altLang="zh-CN" dirty="0" err="1"/>
              <a:t>ngàn</a:t>
            </a:r>
            <a:r>
              <a:rPr lang="en-US" altLang="zh-CN" dirty="0"/>
              <a:t> </a:t>
            </a:r>
            <a:r>
              <a:rPr lang="en-US" altLang="zh-CN" dirty="0" err="1"/>
              <a:t>dân</a:t>
            </a:r>
            <a:r>
              <a:rPr lang="en-US" altLang="zh-CN" dirty="0"/>
              <a:t> </a:t>
            </a:r>
            <a:r>
              <a:rPr lang="en-US" altLang="zh-CN" dirty="0" err="1"/>
              <a:t>số</a:t>
            </a:r>
            <a:r>
              <a:rPr lang="en-US" altLang="zh-CN" dirty="0"/>
              <a:t>, HF TIẾN TRIỂN THƯỜNG GẶP Ở BỆNH NHÂN &gt;65 TUỔI.</a:t>
            </a:r>
          </a:p>
          <a:p>
            <a:r>
              <a:rPr lang="en-US" altLang="zh-CN" dirty="0"/>
              <a:t>Bn HF </a:t>
            </a:r>
            <a:r>
              <a:rPr lang="en-US" altLang="zh-CN" dirty="0" err="1"/>
              <a:t>tiến</a:t>
            </a:r>
            <a:r>
              <a:rPr lang="en-US" altLang="zh-CN" dirty="0"/>
              <a:t> </a:t>
            </a:r>
            <a:r>
              <a:rPr lang="en-US" altLang="zh-CN" dirty="0" err="1"/>
              <a:t>triển</a:t>
            </a:r>
            <a:r>
              <a:rPr lang="en-US" altLang="zh-CN" dirty="0"/>
              <a:t> </a:t>
            </a:r>
            <a:r>
              <a:rPr lang="en-US" altLang="zh-CN" dirty="0" err="1"/>
              <a:t>tiên</a:t>
            </a:r>
            <a:r>
              <a:rPr lang="en-US" altLang="zh-CN" dirty="0"/>
              <a:t> </a:t>
            </a:r>
            <a:r>
              <a:rPr lang="en-US" altLang="zh-CN" dirty="0" err="1"/>
              <a:t>lượng</a:t>
            </a:r>
            <a:r>
              <a:rPr lang="en-US" altLang="zh-CN" dirty="0"/>
              <a:t> </a:t>
            </a:r>
            <a:r>
              <a:rPr lang="en-US" altLang="zh-CN" dirty="0" err="1"/>
              <a:t>sống</a:t>
            </a:r>
            <a:r>
              <a:rPr lang="en-US" altLang="zh-CN" dirty="0"/>
              <a:t> KÉM </a:t>
            </a:r>
            <a:r>
              <a:rPr lang="en-US" altLang="zh-CN" dirty="0" err="1"/>
              <a:t>khoảng</a:t>
            </a:r>
            <a:r>
              <a:rPr lang="en-US" altLang="zh-CN" dirty="0"/>
              <a:t> 25-30% </a:t>
            </a:r>
            <a:r>
              <a:rPr lang="en-US" altLang="zh-CN" dirty="0" err="1"/>
              <a:t>sau</a:t>
            </a:r>
            <a:r>
              <a:rPr lang="en-US" altLang="zh-CN" dirty="0"/>
              <a:t> 1 </a:t>
            </a:r>
            <a:r>
              <a:rPr lang="en-US" altLang="zh-CN" dirty="0" err="1"/>
              <a:t>năm</a:t>
            </a:r>
            <a:r>
              <a:rPr lang="en-US" altLang="zh-CN" dirty="0"/>
              <a:t> </a:t>
            </a:r>
            <a:r>
              <a:rPr lang="en-US" altLang="zh-CN" dirty="0" err="1"/>
              <a:t>nếu</a:t>
            </a:r>
            <a:r>
              <a:rPr lang="en-US" altLang="zh-CN" dirty="0"/>
              <a:t> </a:t>
            </a:r>
            <a:r>
              <a:rPr lang="en-US" altLang="zh-CN" dirty="0" err="1"/>
              <a:t>chỉ</a:t>
            </a:r>
            <a:r>
              <a:rPr lang="en-US" altLang="zh-CN" dirty="0"/>
              <a:t> </a:t>
            </a:r>
            <a:r>
              <a:rPr lang="en-US" altLang="zh-CN" dirty="0" err="1"/>
              <a:t>điều</a:t>
            </a:r>
            <a:r>
              <a:rPr lang="en-US" altLang="zh-CN" dirty="0"/>
              <a:t> </a:t>
            </a:r>
            <a:r>
              <a:rPr lang="en-US" altLang="zh-CN" dirty="0" err="1"/>
              <a:t>trị</a:t>
            </a:r>
            <a:r>
              <a:rPr lang="en-US" altLang="zh-CN" dirty="0"/>
              <a:t> </a:t>
            </a:r>
            <a:r>
              <a:rPr lang="en-US" altLang="zh-CN" dirty="0" err="1"/>
              <a:t>nội</a:t>
            </a:r>
            <a:r>
              <a:rPr lang="en-US" altLang="zh-CN" dirty="0"/>
              <a:t> khoa BẤT CHẤP PHÂN SUẤT TỐNG MÁU. </a:t>
            </a:r>
            <a:r>
              <a:rPr lang="en-US" altLang="zh-CN" dirty="0" err="1"/>
              <a:t>Ảnh</a:t>
            </a:r>
            <a:r>
              <a:rPr lang="en-US" altLang="zh-CN" dirty="0"/>
              <a:t> </a:t>
            </a:r>
            <a:r>
              <a:rPr lang="en-US" altLang="zh-CN" dirty="0" err="1"/>
              <a:t>hưởng</a:t>
            </a:r>
            <a:r>
              <a:rPr lang="en-US" altLang="zh-CN" dirty="0"/>
              <a:t> </a:t>
            </a:r>
            <a:r>
              <a:rPr lang="en-US" altLang="zh-CN" dirty="0" err="1"/>
              <a:t>nhiều</a:t>
            </a:r>
            <a:r>
              <a:rPr lang="en-US" altLang="zh-CN" dirty="0"/>
              <a:t> </a:t>
            </a:r>
            <a:r>
              <a:rPr lang="en-US" altLang="zh-CN" dirty="0" err="1"/>
              <a:t>đến</a:t>
            </a:r>
            <a:r>
              <a:rPr lang="en-US" altLang="zh-CN" dirty="0"/>
              <a:t> </a:t>
            </a:r>
            <a:r>
              <a:rPr lang="en-US" altLang="zh-CN" dirty="0" err="1"/>
              <a:t>chất</a:t>
            </a:r>
            <a:r>
              <a:rPr lang="en-US" altLang="zh-CN" dirty="0"/>
              <a:t> </a:t>
            </a:r>
            <a:r>
              <a:rPr lang="en-US" altLang="zh-CN" dirty="0" err="1"/>
              <a:t>lượng</a:t>
            </a:r>
            <a:r>
              <a:rPr lang="en-US" altLang="zh-CN" dirty="0"/>
              <a:t> </a:t>
            </a:r>
            <a:r>
              <a:rPr lang="en-US" altLang="zh-CN" dirty="0" err="1"/>
              <a:t>cuộc</a:t>
            </a:r>
            <a:r>
              <a:rPr lang="en-US" altLang="zh-CN" dirty="0"/>
              <a:t> </a:t>
            </a:r>
            <a:r>
              <a:rPr lang="en-US" altLang="zh-CN" dirty="0" err="1"/>
              <a:t>sống</a:t>
            </a:r>
            <a:r>
              <a:rPr lang="en-US" altLang="zh-CN" dirty="0"/>
              <a:t> (</a:t>
            </a:r>
            <a:r>
              <a:rPr lang="en-US" altLang="zh-CN" dirty="0" err="1"/>
              <a:t>nhập</a:t>
            </a:r>
            <a:r>
              <a:rPr lang="en-US" altLang="zh-CN" dirty="0"/>
              <a:t> </a:t>
            </a:r>
            <a:r>
              <a:rPr lang="en-US" altLang="zh-CN" dirty="0" err="1"/>
              <a:t>viện</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4</a:t>
            </a:fld>
            <a:endParaRPr lang="zh-CN" altLang="en-US"/>
          </a:p>
        </p:txBody>
      </p:sp>
    </p:spTree>
    <p:extLst>
      <p:ext uri="{BB962C8B-B14F-4D97-AF65-F5344CB8AC3E}">
        <p14:creationId xmlns:p14="http://schemas.microsoft.com/office/powerpoint/2010/main" val="363913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Bệnh</a:t>
            </a:r>
            <a:r>
              <a:rPr lang="en-US" altLang="zh-CN" dirty="0"/>
              <a:t> </a:t>
            </a:r>
            <a:r>
              <a:rPr lang="en-US" altLang="zh-CN" dirty="0" err="1"/>
              <a:t>nhân</a:t>
            </a:r>
            <a:r>
              <a:rPr lang="en-US" altLang="zh-CN" dirty="0"/>
              <a:t> </a:t>
            </a:r>
            <a:r>
              <a:rPr lang="en-US" altLang="zh-CN" dirty="0" err="1"/>
              <a:t>suy</a:t>
            </a:r>
            <a:r>
              <a:rPr lang="en-US" altLang="zh-CN" dirty="0"/>
              <a:t> </a:t>
            </a:r>
            <a:r>
              <a:rPr lang="en-US" altLang="zh-CN" dirty="0" err="1"/>
              <a:t>tim</a:t>
            </a:r>
            <a:r>
              <a:rPr lang="en-US" altLang="zh-CN" dirty="0"/>
              <a:t> GĐC BÊN CẠNH ĐIỀU TRỊ NỘI KHOA THÌ CÁC PHƯƠNG PHÁP ĐIỀU TRỊ KHÁC BAO GỒM GHÉP TIM HOẶC MCS. TRONG ĐÓ GHÉP TIM LÀ TIÊU CHUẨN VÀNG CỦA ĐIỀU TRỊ</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5</a:t>
            </a:fld>
            <a:endParaRPr lang="zh-CN" altLang="en-US"/>
          </a:p>
        </p:txBody>
      </p:sp>
    </p:spTree>
    <p:extLst>
      <p:ext uri="{BB962C8B-B14F-4D97-AF65-F5344CB8AC3E}">
        <p14:creationId xmlns:p14="http://schemas.microsoft.com/office/powerpoint/2010/main" val="304046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6</a:t>
            </a:fld>
            <a:endParaRPr lang="zh-CN" altLang="en-US"/>
          </a:p>
        </p:txBody>
      </p:sp>
    </p:spTree>
    <p:extLst>
      <p:ext uri="{BB962C8B-B14F-4D97-AF65-F5344CB8AC3E}">
        <p14:creationId xmlns:p14="http://schemas.microsoft.com/office/powerpoint/2010/main" val="2657544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Ghép</a:t>
            </a:r>
            <a:r>
              <a:rPr lang="en-US" altLang="zh-CN" dirty="0"/>
              <a:t> </a:t>
            </a:r>
            <a:r>
              <a:rPr lang="en-US" altLang="zh-CN" dirty="0" err="1"/>
              <a:t>tim</a:t>
            </a:r>
            <a:r>
              <a:rPr lang="en-US" altLang="zh-CN" dirty="0"/>
              <a:t> </a:t>
            </a:r>
            <a:r>
              <a:rPr lang="en-US" altLang="zh-CN" dirty="0" err="1"/>
              <a:t>là</a:t>
            </a:r>
            <a:r>
              <a:rPr lang="en-US" altLang="zh-CN" dirty="0"/>
              <a:t> </a:t>
            </a:r>
            <a:r>
              <a:rPr lang="en-US" altLang="zh-CN" dirty="0" err="1"/>
              <a:t>tiêu</a:t>
            </a:r>
            <a:r>
              <a:rPr lang="en-US" altLang="zh-CN" dirty="0"/>
              <a:t> </a:t>
            </a:r>
            <a:r>
              <a:rPr lang="en-US" altLang="zh-CN" dirty="0" err="1"/>
              <a:t>chuẩn</a:t>
            </a:r>
            <a:r>
              <a:rPr lang="en-US" altLang="zh-CN" dirty="0"/>
              <a:t> </a:t>
            </a:r>
            <a:r>
              <a:rPr lang="en-US" altLang="zh-CN" dirty="0" err="1"/>
              <a:t>vàng</a:t>
            </a:r>
            <a:r>
              <a:rPr lang="en-US" altLang="zh-CN" dirty="0"/>
              <a:t> </a:t>
            </a:r>
            <a:r>
              <a:rPr lang="en-US" altLang="zh-CN" dirty="0" err="1"/>
              <a:t>trong</a:t>
            </a:r>
            <a:r>
              <a:rPr lang="en-US" altLang="zh-CN" dirty="0"/>
              <a:t> </a:t>
            </a:r>
            <a:r>
              <a:rPr lang="en-US" altLang="zh-CN" dirty="0" err="1"/>
              <a:t>điều</a:t>
            </a:r>
            <a:r>
              <a:rPr lang="en-US" altLang="zh-CN" dirty="0"/>
              <a:t> </a:t>
            </a:r>
            <a:r>
              <a:rPr lang="en-US" altLang="zh-CN" dirty="0" err="1"/>
              <a:t>trị</a:t>
            </a:r>
            <a:r>
              <a:rPr lang="en-US" altLang="zh-CN" dirty="0"/>
              <a:t> </a:t>
            </a:r>
            <a:r>
              <a:rPr lang="en-US" altLang="zh-CN" dirty="0" err="1"/>
              <a:t>bệnh</a:t>
            </a:r>
            <a:r>
              <a:rPr lang="en-US" altLang="zh-CN" dirty="0"/>
              <a:t> </a:t>
            </a:r>
            <a:r>
              <a:rPr lang="en-US" altLang="zh-CN" dirty="0" err="1"/>
              <a:t>tim</a:t>
            </a:r>
            <a:r>
              <a:rPr lang="en-US" altLang="zh-CN" dirty="0"/>
              <a:t> </a:t>
            </a:r>
            <a:r>
              <a:rPr lang="en-US" altLang="zh-CN" dirty="0" err="1"/>
              <a:t>giai</a:t>
            </a:r>
            <a:r>
              <a:rPr lang="en-US" altLang="zh-CN" dirty="0"/>
              <a:t> </a:t>
            </a:r>
            <a:r>
              <a:rPr lang="en-US" altLang="zh-CN" dirty="0" err="1"/>
              <a:t>đoạn</a:t>
            </a:r>
            <a:r>
              <a:rPr lang="en-US" altLang="zh-CN" dirty="0"/>
              <a:t> </a:t>
            </a:r>
            <a:r>
              <a:rPr lang="en-US" altLang="zh-CN" dirty="0" err="1"/>
              <a:t>cuối</a:t>
            </a:r>
            <a:r>
              <a:rPr lang="en-US" altLang="zh-CN" dirty="0"/>
              <a:t> </a:t>
            </a:r>
            <a:r>
              <a:rPr lang="en-US" altLang="zh-CN" dirty="0" err="1"/>
              <a:t>với</a:t>
            </a:r>
            <a:r>
              <a:rPr lang="en-US" altLang="zh-CN" dirty="0"/>
              <a:t> </a:t>
            </a:r>
            <a:r>
              <a:rPr lang="en-US" altLang="zh-CN" dirty="0" err="1"/>
              <a:t>tỷ</a:t>
            </a:r>
            <a:r>
              <a:rPr lang="en-US" altLang="zh-CN" dirty="0"/>
              <a:t> </a:t>
            </a:r>
            <a:r>
              <a:rPr lang="en-US" altLang="zh-CN" dirty="0" err="1"/>
              <a:t>lệ</a:t>
            </a:r>
            <a:r>
              <a:rPr lang="en-US" altLang="zh-CN" dirty="0"/>
              <a:t> </a:t>
            </a:r>
            <a:r>
              <a:rPr lang="en-US" altLang="zh-CN" dirty="0" err="1"/>
              <a:t>sống</a:t>
            </a:r>
            <a:r>
              <a:rPr lang="en-US" altLang="zh-CN" dirty="0"/>
              <a:t> </a:t>
            </a:r>
            <a:r>
              <a:rPr lang="en-US" altLang="zh-CN" dirty="0" err="1"/>
              <a:t>còn</a:t>
            </a:r>
            <a:r>
              <a:rPr lang="en-US" altLang="zh-CN" dirty="0"/>
              <a:t> </a:t>
            </a:r>
            <a:r>
              <a:rPr lang="en-US" altLang="zh-CN" dirty="0" err="1"/>
              <a:t>sau</a:t>
            </a:r>
            <a:r>
              <a:rPr lang="en-US" altLang="zh-CN" dirty="0"/>
              <a:t> 10 </a:t>
            </a:r>
            <a:r>
              <a:rPr lang="en-US" altLang="zh-CN" dirty="0" err="1"/>
              <a:t>năm</a:t>
            </a:r>
            <a:r>
              <a:rPr lang="en-US" altLang="zh-CN" dirty="0"/>
              <a:t> </a:t>
            </a:r>
            <a:r>
              <a:rPr lang="en-US" altLang="zh-CN" dirty="0" err="1"/>
              <a:t>đạt</a:t>
            </a:r>
            <a:r>
              <a:rPr lang="en-US" altLang="zh-CN" dirty="0"/>
              <a:t> 80%. THỜI GIAN SỐNG TRUNG BÌNH LÀ &gt; 12 NĂM</a:t>
            </a:r>
          </a:p>
          <a:p>
            <a:r>
              <a:rPr lang="en-US" altLang="zh-CN" dirty="0"/>
              <a:t>So </a:t>
            </a:r>
            <a:r>
              <a:rPr lang="en-US" altLang="zh-CN" dirty="0" err="1"/>
              <a:t>sánh</a:t>
            </a:r>
            <a:r>
              <a:rPr lang="en-US" altLang="zh-CN" dirty="0"/>
              <a:t> </a:t>
            </a:r>
            <a:r>
              <a:rPr lang="en-US" altLang="zh-CN" dirty="0" err="1"/>
              <a:t>với</a:t>
            </a:r>
            <a:r>
              <a:rPr lang="en-US" altLang="zh-CN" dirty="0"/>
              <a:t> </a:t>
            </a:r>
            <a:r>
              <a:rPr lang="en-US" altLang="zh-CN" dirty="0" err="1"/>
              <a:t>các</a:t>
            </a:r>
            <a:r>
              <a:rPr lang="en-US" altLang="zh-CN" dirty="0"/>
              <a:t> </a:t>
            </a:r>
            <a:r>
              <a:rPr lang="en-US" altLang="zh-CN" dirty="0" err="1"/>
              <a:t>phương</a:t>
            </a:r>
            <a:r>
              <a:rPr lang="en-US" altLang="zh-CN" dirty="0"/>
              <a:t> </a:t>
            </a:r>
            <a:r>
              <a:rPr lang="en-US" altLang="zh-CN" dirty="0" err="1"/>
              <a:t>phép</a:t>
            </a:r>
            <a:r>
              <a:rPr lang="en-US" altLang="zh-CN" dirty="0"/>
              <a:t> </a:t>
            </a:r>
            <a:r>
              <a:rPr lang="en-US" altLang="zh-CN" dirty="0" err="1"/>
              <a:t>điều</a:t>
            </a:r>
            <a:r>
              <a:rPr lang="en-US" altLang="zh-CN" dirty="0"/>
              <a:t> </a:t>
            </a:r>
            <a:r>
              <a:rPr lang="en-US" altLang="zh-CN" dirty="0" err="1"/>
              <a:t>trị</a:t>
            </a:r>
            <a:r>
              <a:rPr lang="en-US" altLang="zh-CN" dirty="0"/>
              <a:t> </a:t>
            </a:r>
            <a:r>
              <a:rPr lang="en-US" altLang="zh-CN" dirty="0" err="1"/>
              <a:t>khác</a:t>
            </a:r>
            <a:r>
              <a:rPr lang="en-US" altLang="zh-CN" dirty="0"/>
              <a:t> </a:t>
            </a:r>
            <a:r>
              <a:rPr lang="en-US" altLang="zh-CN" dirty="0" err="1"/>
              <a:t>sống</a:t>
            </a:r>
            <a:r>
              <a:rPr lang="en-US" altLang="zh-CN" dirty="0"/>
              <a:t> </a:t>
            </a:r>
            <a:r>
              <a:rPr lang="en-US" altLang="zh-CN" dirty="0" err="1"/>
              <a:t>còn</a:t>
            </a:r>
            <a:r>
              <a:rPr lang="en-US" altLang="zh-CN" dirty="0"/>
              <a:t> </a:t>
            </a:r>
            <a:r>
              <a:rPr lang="en-US" altLang="zh-CN" dirty="0" err="1"/>
              <a:t>của</a:t>
            </a:r>
            <a:r>
              <a:rPr lang="en-US" altLang="zh-CN" dirty="0"/>
              <a:t> </a:t>
            </a:r>
            <a:r>
              <a:rPr lang="en-US" altLang="zh-CN" dirty="0" err="1"/>
              <a:t>ghép</a:t>
            </a:r>
            <a:r>
              <a:rPr lang="en-US" altLang="zh-CN" dirty="0"/>
              <a:t> </a:t>
            </a:r>
            <a:r>
              <a:rPr lang="en-US" altLang="zh-CN" dirty="0" err="1"/>
              <a:t>tim</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7</a:t>
            </a:fld>
            <a:endParaRPr lang="zh-CN" altLang="en-US"/>
          </a:p>
        </p:txBody>
      </p:sp>
    </p:spTree>
    <p:extLst>
      <p:ext uri="{BB962C8B-B14F-4D97-AF65-F5344CB8AC3E}">
        <p14:creationId xmlns:p14="http://schemas.microsoft.com/office/powerpoint/2010/main" val="177901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GHÉP TIM CẢI THIỆN CHẤT LƯỢNG CUỘC SỐNG CỦA BỆNH NHÂN SO VỚI CÁC PHƯƠNG PHÁP ĐIỀU TRỊ SUY TIM TIẾN TRIỂN KHÁC</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8</a:t>
            </a:fld>
            <a:endParaRPr lang="zh-CN" altLang="en-US"/>
          </a:p>
        </p:txBody>
      </p:sp>
    </p:spTree>
    <p:extLst>
      <p:ext uri="{BB962C8B-B14F-4D97-AF65-F5344CB8AC3E}">
        <p14:creationId xmlns:p14="http://schemas.microsoft.com/office/powerpoint/2010/main" val="183831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t>9</a:t>
            </a:fld>
            <a:endParaRPr lang="zh-CN" altLang="en-US"/>
          </a:p>
        </p:txBody>
      </p:sp>
    </p:spTree>
    <p:extLst>
      <p:ext uri="{BB962C8B-B14F-4D97-AF65-F5344CB8AC3E}">
        <p14:creationId xmlns:p14="http://schemas.microsoft.com/office/powerpoint/2010/main" val="1583006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MỨC KHUYẾN CÁO IB-&gt;IC</a:t>
            </a:r>
          </a:p>
          <a:p>
            <a:r>
              <a:rPr lang="en-US" altLang="zh-CN" dirty="0" err="1"/>
              <a:t>Thay</a:t>
            </a:r>
            <a:r>
              <a:rPr lang="en-US" altLang="zh-CN" dirty="0"/>
              <a:t> </a:t>
            </a:r>
            <a:r>
              <a:rPr lang="en-US" altLang="zh-CN" dirty="0" err="1"/>
              <a:t>đổi</a:t>
            </a:r>
            <a:r>
              <a:rPr lang="en-US" altLang="zh-CN" dirty="0"/>
              <a:t> 80-&gt;85%. </a:t>
            </a:r>
            <a:r>
              <a:rPr lang="en-US" altLang="zh-CN" dirty="0" err="1"/>
              <a:t>Chỉ</a:t>
            </a:r>
            <a:r>
              <a:rPr lang="en-US" altLang="zh-CN" dirty="0"/>
              <a:t> </a:t>
            </a:r>
            <a:r>
              <a:rPr lang="en-US" altLang="zh-CN" dirty="0" err="1"/>
              <a:t>định</a:t>
            </a:r>
            <a:r>
              <a:rPr lang="en-US" altLang="zh-CN" dirty="0"/>
              <a:t> </a:t>
            </a:r>
            <a:r>
              <a:rPr lang="en-US" altLang="zh-CN" dirty="0" err="1"/>
              <a:t>sớm</a:t>
            </a:r>
            <a:r>
              <a:rPr lang="en-US" altLang="zh-CN" dirty="0"/>
              <a:t> </a:t>
            </a:r>
            <a:r>
              <a:rPr lang="en-US" altLang="zh-CN" dirty="0" err="1"/>
              <a:t>hơn</a:t>
            </a:r>
            <a:endParaRPr lang="zh-CN" altLang="en-US" dirty="0"/>
          </a:p>
        </p:txBody>
      </p:sp>
      <p:sp>
        <p:nvSpPr>
          <p:cNvPr id="4" name="灯片编号占位符 3"/>
          <p:cNvSpPr>
            <a:spLocks noGrp="1"/>
          </p:cNvSpPr>
          <p:nvPr>
            <p:ph type="sldNum" sz="quarter" idx="10"/>
          </p:nvPr>
        </p:nvSpPr>
        <p:spPr/>
        <p:txBody>
          <a:bodyPr/>
          <a:lstStyle/>
          <a:p>
            <a:fld id="{95BCADD2-5FA0-46FD-BD71-0B0283AB4193}" type="slidenum">
              <a:rPr lang="zh-CN" altLang="en-US" smtClean="0"/>
              <a:t>10</a:t>
            </a:fld>
            <a:endParaRPr lang="zh-CN" altLang="en-US"/>
          </a:p>
        </p:txBody>
      </p:sp>
    </p:spTree>
    <p:extLst>
      <p:ext uri="{BB962C8B-B14F-4D97-AF65-F5344CB8AC3E}">
        <p14:creationId xmlns:p14="http://schemas.microsoft.com/office/powerpoint/2010/main" val="203422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B89EB-300E-C9CD-27FE-5C4F62F7AD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6E25B0-CB43-DF43-FF9B-32C914443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069956-D2C0-1AE6-A9BC-66C0AA8217C4}"/>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5" name="Footer Placeholder 4">
            <a:extLst>
              <a:ext uri="{FF2B5EF4-FFF2-40B4-BE49-F238E27FC236}">
                <a16:creationId xmlns:a16="http://schemas.microsoft.com/office/drawing/2014/main" id="{8B772F9A-4426-C61A-5328-0E9BE02CF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E511B-4EEA-8E68-82FA-A38665E832FA}"/>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353007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0EBB-A425-0378-253D-2D72E6674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DF35CE-EA07-8B01-D019-8D4D94C6F5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9DD49-94F7-BE56-4048-80370D083B34}"/>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5" name="Footer Placeholder 4">
            <a:extLst>
              <a:ext uri="{FF2B5EF4-FFF2-40B4-BE49-F238E27FC236}">
                <a16:creationId xmlns:a16="http://schemas.microsoft.com/office/drawing/2014/main" id="{D376A82B-62F1-DCC1-1D0A-C22797694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B3E4-3A40-9D3F-33B5-4E4A09928ACB}"/>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244531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186EB-6D5F-C767-BD6D-05B25779F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C20DF8-3A3B-987C-98D9-4C2FB49B31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8978C-53DC-9C04-3793-491E29174D1A}"/>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5" name="Footer Placeholder 4">
            <a:extLst>
              <a:ext uri="{FF2B5EF4-FFF2-40B4-BE49-F238E27FC236}">
                <a16:creationId xmlns:a16="http://schemas.microsoft.com/office/drawing/2014/main" id="{648F5198-B4E4-EB28-9111-BFC9BDC9C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60374-8DF4-882A-2EF1-453E89E8CD38}"/>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138660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64A52E-5861-031A-CF9A-B4AEC12E1F66}"/>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4" name="Footer Placeholder 3">
            <a:extLst>
              <a:ext uri="{FF2B5EF4-FFF2-40B4-BE49-F238E27FC236}">
                <a16:creationId xmlns:a16="http://schemas.microsoft.com/office/drawing/2014/main" id="{9DB01A14-684F-C3A6-8922-159597B560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A18060-84DE-B550-49A2-24A85F349ECB}"/>
              </a:ext>
            </a:extLst>
          </p:cNvPr>
          <p:cNvSpPr>
            <a:spLocks noGrp="1"/>
          </p:cNvSpPr>
          <p:nvPr>
            <p:ph type="sldNum" sz="quarter" idx="12"/>
          </p:nvPr>
        </p:nvSpPr>
        <p:spPr/>
        <p:txBody>
          <a:bodyPr/>
          <a:lstStyle/>
          <a:p>
            <a:fld id="{D3E26470-3605-43FC-97A7-B4B831FFB87C}" type="slidenum">
              <a:rPr lang="en-US" smtClean="0"/>
              <a:t>‹#›</a:t>
            </a:fld>
            <a:endParaRPr lang="en-US"/>
          </a:p>
        </p:txBody>
      </p:sp>
      <p:sp>
        <p:nvSpPr>
          <p:cNvPr id="2" name="Title 1">
            <a:extLst>
              <a:ext uri="{FF2B5EF4-FFF2-40B4-BE49-F238E27FC236}">
                <a16:creationId xmlns:a16="http://schemas.microsoft.com/office/drawing/2014/main" id="{2D24A58E-6CD9-1F4A-2233-8606AA92DBDA}"/>
              </a:ext>
            </a:extLst>
          </p:cNvPr>
          <p:cNvSpPr>
            <a:spLocks noGrp="1"/>
          </p:cNvSpPr>
          <p:nvPr>
            <p:ph type="title" hasCustomPrompt="1"/>
          </p:nvPr>
        </p:nvSpPr>
        <p:spPr>
          <a:xfrm>
            <a:off x="1066801" y="1492483"/>
            <a:ext cx="6316744" cy="1325563"/>
          </a:xfrm>
        </p:spPr>
        <p:txBody>
          <a:bodyPr>
            <a:normAutofit/>
          </a:bodyPr>
          <a:lstStyle>
            <a:lvl1pPr>
              <a:defRPr sz="4000" b="1">
                <a:solidFill>
                  <a:srgbClr val="002060"/>
                </a:solidFill>
                <a:latin typeface="Arial" panose="020B0604020202020204" pitchFamily="34" charset="0"/>
                <a:cs typeface="Arial" panose="020B0604020202020204" pitchFamily="34" charset="0"/>
              </a:defRPr>
            </a:lvl1pPr>
          </a:lstStyle>
          <a:p>
            <a:r>
              <a:rPr lang="en-US"/>
              <a:t>CLICK TO ADD TITLE</a:t>
            </a:r>
          </a:p>
        </p:txBody>
      </p:sp>
      <p:sp>
        <p:nvSpPr>
          <p:cNvPr id="6" name="Subtitle 2">
            <a:extLst>
              <a:ext uri="{FF2B5EF4-FFF2-40B4-BE49-F238E27FC236}">
                <a16:creationId xmlns:a16="http://schemas.microsoft.com/office/drawing/2014/main" id="{72486280-25A2-40FE-28B6-70FDA4A7223E}"/>
              </a:ext>
            </a:extLst>
          </p:cNvPr>
          <p:cNvSpPr>
            <a:spLocks noGrp="1"/>
          </p:cNvSpPr>
          <p:nvPr>
            <p:ph type="subTitle" idx="1"/>
          </p:nvPr>
        </p:nvSpPr>
        <p:spPr>
          <a:xfrm>
            <a:off x="1066800" y="4719630"/>
            <a:ext cx="6316745" cy="837987"/>
          </a:xfrm>
        </p:spPr>
        <p:txBody>
          <a:bodyPr/>
          <a:lstStyle>
            <a:lvl1pPr marL="0" indent="0">
              <a:buNone/>
              <a:defRPr>
                <a:latin typeface="Arial" panose="020B0604020202020204" pitchFamily="34" charset="0"/>
                <a:cs typeface="Arial" panose="020B0604020202020204" pitchFamily="34" charset="0"/>
              </a:defRPr>
            </a:lvl1pPr>
          </a:lstStyle>
          <a:p>
            <a:r>
              <a:rPr lang="en-US"/>
              <a:t>Click to edit Master subtitle style</a:t>
            </a:r>
          </a:p>
        </p:txBody>
      </p:sp>
    </p:spTree>
    <p:extLst>
      <p:ext uri="{BB962C8B-B14F-4D97-AF65-F5344CB8AC3E}">
        <p14:creationId xmlns:p14="http://schemas.microsoft.com/office/powerpoint/2010/main" val="7498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ttom Content">
  <p:cSld name="Title and Bottom Content">
    <p:spTree>
      <p:nvGrpSpPr>
        <p:cNvPr id="1" name="Shape 21"/>
        <p:cNvGrpSpPr/>
        <p:nvPr/>
      </p:nvGrpSpPr>
      <p:grpSpPr>
        <a:xfrm>
          <a:off x="0" y="0"/>
          <a:ext cx="0" cy="0"/>
          <a:chOff x="0" y="0"/>
          <a:chExt cx="0" cy="0"/>
        </a:xfrm>
      </p:grpSpPr>
      <p:sp>
        <p:nvSpPr>
          <p:cNvPr id="22" name="Google Shape;22;p52"/>
          <p:cNvSpPr txBox="1">
            <a:spLocks noGrp="1"/>
          </p:cNvSpPr>
          <p:nvPr>
            <p:ph type="title"/>
          </p:nvPr>
        </p:nvSpPr>
        <p:spPr>
          <a:xfrm>
            <a:off x="838200" y="850900"/>
            <a:ext cx="10515600" cy="1929666"/>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00000"/>
              </a:buClr>
              <a:buSzPts val="20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 name="Google Shape;23;p5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 name="Google Shape;24;p5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52"/>
          <p:cNvSpPr txBox="1">
            <a:spLocks noGrp="1"/>
          </p:cNvSpPr>
          <p:nvPr>
            <p:ph type="body" idx="1"/>
          </p:nvPr>
        </p:nvSpPr>
        <p:spPr>
          <a:xfrm>
            <a:off x="1931381" y="5918200"/>
            <a:ext cx="9515475" cy="438150"/>
          </a:xfrm>
          <a:prstGeom prst="rect">
            <a:avLst/>
          </a:prstGeom>
          <a:noFill/>
          <a:ln>
            <a:noFill/>
          </a:ln>
        </p:spPr>
        <p:txBody>
          <a:bodyPr spcFirstLastPara="1" wrap="square" lIns="91425" tIns="91425" rIns="91425" bIns="91425" anchor="t" anchorCtr="0">
            <a:noAutofit/>
          </a:bodyPr>
          <a:lstStyle>
            <a:lvl1pPr marL="457200" lvl="0" indent="-228600" algn="r">
              <a:lnSpc>
                <a:spcPct val="100000"/>
              </a:lnSpc>
              <a:spcBef>
                <a:spcPts val="600"/>
              </a:spcBef>
              <a:spcAft>
                <a:spcPts val="0"/>
              </a:spcAft>
              <a:buSzPts val="2000"/>
              <a:buNone/>
              <a:defRPr sz="2000">
                <a:latin typeface="Arial"/>
                <a:ea typeface="Arial"/>
                <a:cs typeface="Arial"/>
                <a:sym typeface="Arial"/>
              </a:defRPr>
            </a:lvl1pPr>
            <a:lvl2pPr marL="914400" lvl="1" indent="-228600" algn="r">
              <a:lnSpc>
                <a:spcPct val="100000"/>
              </a:lnSpc>
              <a:spcBef>
                <a:spcPts val="480"/>
              </a:spcBef>
              <a:spcAft>
                <a:spcPts val="0"/>
              </a:spcAft>
              <a:buSzPts val="2000"/>
              <a:buNone/>
              <a:defRPr sz="2000">
                <a:latin typeface="Arial"/>
                <a:ea typeface="Arial"/>
                <a:cs typeface="Arial"/>
                <a:sym typeface="Arial"/>
              </a:defRPr>
            </a:lvl2pPr>
            <a:lvl3pPr marL="1371600" lvl="2" indent="-228600" algn="r">
              <a:lnSpc>
                <a:spcPct val="100000"/>
              </a:lnSpc>
              <a:spcBef>
                <a:spcPts val="480"/>
              </a:spcBef>
              <a:spcAft>
                <a:spcPts val="0"/>
              </a:spcAft>
              <a:buSzPts val="2000"/>
              <a:buNone/>
              <a:defRPr sz="2000">
                <a:latin typeface="Arial"/>
                <a:ea typeface="Arial"/>
                <a:cs typeface="Arial"/>
                <a:sym typeface="Arial"/>
              </a:defRPr>
            </a:lvl3pPr>
            <a:lvl4pPr marL="1828800" lvl="3" indent="-228600" algn="r">
              <a:lnSpc>
                <a:spcPct val="100000"/>
              </a:lnSpc>
              <a:spcBef>
                <a:spcPts val="360"/>
              </a:spcBef>
              <a:spcAft>
                <a:spcPts val="0"/>
              </a:spcAft>
              <a:buSzPts val="2000"/>
              <a:buNone/>
              <a:defRPr sz="2000">
                <a:latin typeface="Arial"/>
                <a:ea typeface="Arial"/>
                <a:cs typeface="Arial"/>
                <a:sym typeface="Arial"/>
              </a:defRPr>
            </a:lvl4pPr>
            <a:lvl5pPr marL="2286000" lvl="4" indent="-228600" algn="r">
              <a:lnSpc>
                <a:spcPct val="100000"/>
              </a:lnSpc>
              <a:spcBef>
                <a:spcPts val="360"/>
              </a:spcBef>
              <a:spcAft>
                <a:spcPts val="0"/>
              </a:spcAft>
              <a:buSzPts val="2000"/>
              <a:buNone/>
              <a:defRPr sz="2000">
                <a:latin typeface="Arial"/>
                <a:ea typeface="Arial"/>
                <a:cs typeface="Arial"/>
                <a:sym typeface="Arial"/>
              </a:defRPr>
            </a:lvl5pPr>
            <a:lvl6pPr marL="2743200" lvl="5" indent="-228600" algn="l">
              <a:lnSpc>
                <a:spcPct val="100000"/>
              </a:lnSpc>
              <a:spcBef>
                <a:spcPts val="360"/>
              </a:spcBef>
              <a:spcAft>
                <a:spcPts val="0"/>
              </a:spcAft>
              <a:buSzPts val="1800"/>
              <a:buNone/>
              <a:defRPr/>
            </a:lvl6pPr>
            <a:lvl7pPr marL="3200400" lvl="6" indent="-228600" algn="l">
              <a:lnSpc>
                <a:spcPct val="100000"/>
              </a:lnSpc>
              <a:spcBef>
                <a:spcPts val="360"/>
              </a:spcBef>
              <a:spcAft>
                <a:spcPts val="0"/>
              </a:spcAft>
              <a:buSzPts val="1800"/>
              <a:buNone/>
              <a:defRPr/>
            </a:lvl7pPr>
            <a:lvl8pPr marL="3657600" lvl="7" indent="-228600" algn="l">
              <a:lnSpc>
                <a:spcPct val="100000"/>
              </a:lnSpc>
              <a:spcBef>
                <a:spcPts val="360"/>
              </a:spcBef>
              <a:spcAft>
                <a:spcPts val="0"/>
              </a:spcAft>
              <a:buSzPts val="1800"/>
              <a:buNone/>
              <a:defRPr/>
            </a:lvl8pPr>
            <a:lvl9pPr marL="4114800" lvl="8" indent="-228600" algn="l">
              <a:lnSpc>
                <a:spcPct val="100000"/>
              </a:lnSpc>
              <a:spcBef>
                <a:spcPts val="360"/>
              </a:spcBef>
              <a:spcAft>
                <a:spcPts val="0"/>
              </a:spcAft>
              <a:buSzPts val="1800"/>
              <a:buNone/>
              <a:defRPr/>
            </a:lvl9pPr>
          </a:lstStyle>
          <a:p>
            <a:endParaRPr/>
          </a:p>
        </p:txBody>
      </p:sp>
    </p:spTree>
    <p:extLst>
      <p:ext uri="{BB962C8B-B14F-4D97-AF65-F5344CB8AC3E}">
        <p14:creationId xmlns:p14="http://schemas.microsoft.com/office/powerpoint/2010/main" val="3054638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7124-1B4A-1029-94CA-305440AB67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82731B-751C-4061-D6F2-56FC7E2CD5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EA6D3-9739-C0E3-DCF4-8FB5CB7D87F3}"/>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5" name="Footer Placeholder 4">
            <a:extLst>
              <a:ext uri="{FF2B5EF4-FFF2-40B4-BE49-F238E27FC236}">
                <a16:creationId xmlns:a16="http://schemas.microsoft.com/office/drawing/2014/main" id="{7684FD49-BB6E-F18B-52C8-6F6493A7C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94E3D-4D56-F637-0F56-FC30E997C863}"/>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96719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94AC-0695-C06F-0E07-B847F51AB5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CE5166-3026-D49C-C664-3DED9CCC2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F1B49-1F00-6913-D070-0786ED56FD33}"/>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5" name="Footer Placeholder 4">
            <a:extLst>
              <a:ext uri="{FF2B5EF4-FFF2-40B4-BE49-F238E27FC236}">
                <a16:creationId xmlns:a16="http://schemas.microsoft.com/office/drawing/2014/main" id="{05756BBA-2B7A-49E1-9723-81FC19BD3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9E89A-43DF-2891-8027-882DC9B9FD6F}"/>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349694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F35D-2703-6CA8-213D-6CA2E8239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0FD2B-293F-916E-B662-419715681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DB09FC-5B97-1939-79F1-EB36EB1CA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2D9EBB-2BF6-0C4E-3775-7E04973E011C}"/>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6" name="Footer Placeholder 5">
            <a:extLst>
              <a:ext uri="{FF2B5EF4-FFF2-40B4-BE49-F238E27FC236}">
                <a16:creationId xmlns:a16="http://schemas.microsoft.com/office/drawing/2014/main" id="{F997093B-34F6-3E14-D9DD-5BCE88D3B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7ED18-0C5C-CD68-0C27-BAA744C4DCB5}"/>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419916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524B-9FE4-8B97-0678-88284AEF28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6F1C7-3D4C-E891-BE55-C6D6703D3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4ED23E-EF29-EB46-2861-5329A66CD1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610B7D-DA13-AD52-6ACB-EB22ADAF7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153D8F-9150-689C-40B7-87E7BF1EAB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FA9C7-8876-5390-C6A4-62A7E08807CB}"/>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8" name="Footer Placeholder 7">
            <a:extLst>
              <a:ext uri="{FF2B5EF4-FFF2-40B4-BE49-F238E27FC236}">
                <a16:creationId xmlns:a16="http://schemas.microsoft.com/office/drawing/2014/main" id="{D0313D8A-4DEA-59B4-C82A-53CA325D56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3A45DB-87B9-D50A-E79C-531548D8557A}"/>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310600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510A-766F-2EEF-9225-9644C3016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D75AE2-1601-9F46-24AB-CBE554954776}"/>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4" name="Footer Placeholder 3">
            <a:extLst>
              <a:ext uri="{FF2B5EF4-FFF2-40B4-BE49-F238E27FC236}">
                <a16:creationId xmlns:a16="http://schemas.microsoft.com/office/drawing/2014/main" id="{4AD63376-E9AD-C6AB-8E08-DC644551E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AF0F9F-860D-95F0-3956-51515B976E91}"/>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1563261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9EEE6A-2793-EAD8-9356-D0EB5AFD3362}"/>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3" name="Footer Placeholder 2">
            <a:extLst>
              <a:ext uri="{FF2B5EF4-FFF2-40B4-BE49-F238E27FC236}">
                <a16:creationId xmlns:a16="http://schemas.microsoft.com/office/drawing/2014/main" id="{10F693A0-6ECB-80FD-0553-42C03049B2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77320-3AC1-06CE-30A3-929720366A7A}"/>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296928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B22D-E548-96E6-DEC4-CFEBE6929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6B5AA1-F5A0-6DF0-5D6E-0781C47DA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AA471-5159-634E-E798-98DF68A28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6ED8F-A1E6-43CB-73E5-84AA17E2B05E}"/>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6" name="Footer Placeholder 5">
            <a:extLst>
              <a:ext uri="{FF2B5EF4-FFF2-40B4-BE49-F238E27FC236}">
                <a16:creationId xmlns:a16="http://schemas.microsoft.com/office/drawing/2014/main" id="{C0F8105D-3A93-FA8A-375C-F72E13F84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935F8-FB99-FE87-A3F7-14FD211B2835}"/>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3535872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A704-A691-D20C-3485-8781680D22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20CB29-0328-A4FE-B9B5-1556D75605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F306222-FF48-524F-25B5-D03AE9E01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E6834-FD55-CDAA-52F6-C66497A6A9E7}"/>
              </a:ext>
            </a:extLst>
          </p:cNvPr>
          <p:cNvSpPr>
            <a:spLocks noGrp="1"/>
          </p:cNvSpPr>
          <p:nvPr>
            <p:ph type="dt" sz="half" idx="10"/>
          </p:nvPr>
        </p:nvSpPr>
        <p:spPr/>
        <p:txBody>
          <a:bodyPr/>
          <a:lstStyle/>
          <a:p>
            <a:fld id="{1ABE71A2-C156-4F7B-8C6F-465C52142563}" type="datetimeFigureOut">
              <a:rPr lang="en-US" smtClean="0"/>
              <a:t>9/15/2025</a:t>
            </a:fld>
            <a:endParaRPr lang="en-US"/>
          </a:p>
        </p:txBody>
      </p:sp>
      <p:sp>
        <p:nvSpPr>
          <p:cNvPr id="6" name="Footer Placeholder 5">
            <a:extLst>
              <a:ext uri="{FF2B5EF4-FFF2-40B4-BE49-F238E27FC236}">
                <a16:creationId xmlns:a16="http://schemas.microsoft.com/office/drawing/2014/main" id="{0A4FE614-5965-EA94-5C82-8C074CF3E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CF889-6311-E9E1-4EEA-BF9AB98C6E50}"/>
              </a:ext>
            </a:extLst>
          </p:cNvPr>
          <p:cNvSpPr>
            <a:spLocks noGrp="1"/>
          </p:cNvSpPr>
          <p:nvPr>
            <p:ph type="sldNum" sz="quarter" idx="12"/>
          </p:nvPr>
        </p:nvSpPr>
        <p:spPr/>
        <p:txBody>
          <a:bodyPr/>
          <a:lstStyle/>
          <a:p>
            <a:fld id="{D3E26470-3605-43FC-97A7-B4B831FFB87C}" type="slidenum">
              <a:rPr lang="en-US" smtClean="0"/>
              <a:t>‹#›</a:t>
            </a:fld>
            <a:endParaRPr lang="en-US"/>
          </a:p>
        </p:txBody>
      </p:sp>
    </p:spTree>
    <p:extLst>
      <p:ext uri="{BB962C8B-B14F-4D97-AF65-F5344CB8AC3E}">
        <p14:creationId xmlns:p14="http://schemas.microsoft.com/office/powerpoint/2010/main" val="362624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4B80A-92C9-A7C8-5026-0EF898F8B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EFF3BB-A871-F53E-D76F-2F9C657C18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3378F-2586-7310-D595-F8B92DE70A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E71A2-C156-4F7B-8C6F-465C52142563}" type="datetimeFigureOut">
              <a:rPr lang="en-US" smtClean="0"/>
              <a:t>9/15/2025</a:t>
            </a:fld>
            <a:endParaRPr lang="en-US"/>
          </a:p>
        </p:txBody>
      </p:sp>
      <p:sp>
        <p:nvSpPr>
          <p:cNvPr id="5" name="Footer Placeholder 4">
            <a:extLst>
              <a:ext uri="{FF2B5EF4-FFF2-40B4-BE49-F238E27FC236}">
                <a16:creationId xmlns:a16="http://schemas.microsoft.com/office/drawing/2014/main" id="{53E80D7C-A94F-7AAE-F2F6-D97171DE0E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DB0C4A-CEDE-B2F6-F3A7-6EB5BDAEE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26470-3605-43FC-97A7-B4B831FFB87C}" type="slidenum">
              <a:rPr lang="en-US" smtClean="0"/>
              <a:t>‹#›</a:t>
            </a:fld>
            <a:endParaRPr lang="en-US"/>
          </a:p>
        </p:txBody>
      </p:sp>
      <p:pic>
        <p:nvPicPr>
          <p:cNvPr id="7" name="图片 8">
            <a:extLst>
              <a:ext uri="{FF2B5EF4-FFF2-40B4-BE49-F238E27FC236}">
                <a16:creationId xmlns:a16="http://schemas.microsoft.com/office/drawing/2014/main" id="{EF950E14-14D1-7261-17ED-4125EBFFD8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54CEFBC-2853-2715-57C2-F0149DACF0D0}"/>
              </a:ext>
            </a:extLst>
          </p:cNvPr>
          <p:cNvPicPr>
            <a:picLocks noChangeAspect="1"/>
          </p:cNvPicPr>
          <p:nvPr userDrawn="1"/>
        </p:nvPicPr>
        <p:blipFill>
          <a:blip r:embed="rId16"/>
          <a:stretch>
            <a:fillRect/>
          </a:stretch>
        </p:blipFill>
        <p:spPr>
          <a:xfrm>
            <a:off x="0" y="0"/>
            <a:ext cx="1487488" cy="1399989"/>
          </a:xfrm>
          <a:prstGeom prst="rect">
            <a:avLst/>
          </a:prstGeom>
        </p:spPr>
      </p:pic>
    </p:spTree>
    <p:extLst>
      <p:ext uri="{BB962C8B-B14F-4D97-AF65-F5344CB8AC3E}">
        <p14:creationId xmlns:p14="http://schemas.microsoft.com/office/powerpoint/2010/main" val="300123177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8.png"/><Relationship Id="rId5" Type="http://schemas.openxmlformats.org/officeDocument/2006/relationships/diagramQuickStyle" Target="../diagrams/quickStyle1.xml"/><Relationship Id="rId10" Type="http://schemas.openxmlformats.org/officeDocument/2006/relationships/image" Target="../media/image47.png"/><Relationship Id="rId4" Type="http://schemas.openxmlformats.org/officeDocument/2006/relationships/diagramLayout" Target="../diagrams/layout1.xml"/><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4"/><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328A-3A3E-7E77-7022-0D55222261F1}"/>
              </a:ext>
            </a:extLst>
          </p:cNvPr>
          <p:cNvSpPr>
            <a:spLocks noGrp="1"/>
          </p:cNvSpPr>
          <p:nvPr>
            <p:ph type="title"/>
          </p:nvPr>
        </p:nvSpPr>
        <p:spPr>
          <a:xfrm>
            <a:off x="58455" y="1758063"/>
            <a:ext cx="9061647" cy="3350240"/>
          </a:xfrm>
        </p:spPr>
        <p:txBody>
          <a:bodyPr>
            <a:normAutofit/>
          </a:bodyPr>
          <a:lstStyle/>
          <a:p>
            <a:pPr algn="ctr"/>
            <a:r>
              <a:rPr lang="en-US" altLang="zh-CN" sz="4000" b="1" dirty="0">
                <a:solidFill>
                  <a:schemeClr val="tx2">
                    <a:lumMod val="75000"/>
                  </a:schemeClr>
                </a:solidFill>
                <a:latin typeface="Montserrat SemiBold" panose="00000700000000000000" pitchFamily="2" charset="0"/>
                <a:ea typeface="+mn-ea"/>
                <a:cs typeface="+mn-ea"/>
                <a:sym typeface="+mn-lt"/>
              </a:rPr>
              <a:t>GHÉP TIM TRONG ĐIỀU TRỊ SUY TIM GIAI ĐOẠN CUỐI</a:t>
            </a:r>
            <a:br>
              <a:rPr lang="zh-CN" altLang="zh-CN" sz="4000" b="1" dirty="0">
                <a:solidFill>
                  <a:schemeClr val="tx2">
                    <a:lumMod val="75000"/>
                  </a:schemeClr>
                </a:solidFill>
                <a:latin typeface="Montserrat SemiBold" panose="00000700000000000000" pitchFamily="2" charset="0"/>
                <a:ea typeface="+mn-ea"/>
                <a:cs typeface="+mn-ea"/>
                <a:sym typeface="+mn-lt"/>
              </a:rPr>
            </a:br>
            <a:endParaRPr lang="en-US" dirty="0"/>
          </a:p>
        </p:txBody>
      </p:sp>
      <p:sp>
        <p:nvSpPr>
          <p:cNvPr id="3" name="Subtitle 2">
            <a:extLst>
              <a:ext uri="{FF2B5EF4-FFF2-40B4-BE49-F238E27FC236}">
                <a16:creationId xmlns:a16="http://schemas.microsoft.com/office/drawing/2014/main" id="{B28EC2CA-9F01-D64B-D56C-903F4D00C80B}"/>
              </a:ext>
            </a:extLst>
          </p:cNvPr>
          <p:cNvSpPr>
            <a:spLocks noGrp="1"/>
          </p:cNvSpPr>
          <p:nvPr>
            <p:ph type="subTitle" idx="1"/>
          </p:nvPr>
        </p:nvSpPr>
        <p:spPr>
          <a:xfrm>
            <a:off x="1066800" y="5200397"/>
            <a:ext cx="6316745" cy="837987"/>
          </a:xfrm>
        </p:spPr>
        <p:txBody>
          <a:bodyPr>
            <a:normAutofit fontScale="55000" lnSpcReduction="20000"/>
          </a:bodyPr>
          <a:lstStyle/>
          <a:p>
            <a:pPr lvl="0" algn="ctr">
              <a:lnSpc>
                <a:spcPct val="150000"/>
              </a:lnSpc>
            </a:pPr>
            <a:r>
              <a:rPr lang="en-US" sz="2800" dirty="0">
                <a:solidFill>
                  <a:srgbClr val="34473D"/>
                </a:solidFill>
                <a:latin typeface="Montserrat SemiBold" panose="00000700000000000000" pitchFamily="2" charset="0"/>
              </a:rPr>
              <a:t>PGS. TS. BS. Nguyễn Hoàng Định</a:t>
            </a:r>
          </a:p>
          <a:p>
            <a:pPr lvl="0" algn="ctr">
              <a:lnSpc>
                <a:spcPct val="150000"/>
              </a:lnSpc>
            </a:pPr>
            <a:r>
              <a:rPr lang="en-US" sz="2800" dirty="0" err="1">
                <a:solidFill>
                  <a:srgbClr val="34473D"/>
                </a:solidFill>
                <a:latin typeface="Montserrat SemiBold" panose="00000700000000000000" pitchFamily="2" charset="0"/>
              </a:rPr>
              <a:t>Bệnh</a:t>
            </a:r>
            <a:r>
              <a:rPr lang="en-US" sz="2800" dirty="0">
                <a:solidFill>
                  <a:srgbClr val="34473D"/>
                </a:solidFill>
                <a:latin typeface="Montserrat SemiBold" panose="00000700000000000000" pitchFamily="2" charset="0"/>
              </a:rPr>
              <a:t> </a:t>
            </a:r>
            <a:r>
              <a:rPr lang="en-US" sz="2800" dirty="0" err="1">
                <a:solidFill>
                  <a:srgbClr val="34473D"/>
                </a:solidFill>
                <a:latin typeface="Montserrat SemiBold" panose="00000700000000000000" pitchFamily="2" charset="0"/>
              </a:rPr>
              <a:t>viện</a:t>
            </a:r>
            <a:r>
              <a:rPr lang="en-US" sz="2800" dirty="0">
                <a:solidFill>
                  <a:srgbClr val="34473D"/>
                </a:solidFill>
                <a:latin typeface="Montserrat SemiBold" panose="00000700000000000000" pitchFamily="2" charset="0"/>
              </a:rPr>
              <a:t> </a:t>
            </a:r>
            <a:r>
              <a:rPr lang="en-US" sz="2800" dirty="0" err="1">
                <a:solidFill>
                  <a:srgbClr val="34473D"/>
                </a:solidFill>
                <a:latin typeface="Montserrat SemiBold" panose="00000700000000000000" pitchFamily="2" charset="0"/>
              </a:rPr>
              <a:t>Đại</a:t>
            </a:r>
            <a:r>
              <a:rPr lang="en-US" sz="2800" dirty="0">
                <a:solidFill>
                  <a:srgbClr val="34473D"/>
                </a:solidFill>
                <a:latin typeface="Montserrat SemiBold" panose="00000700000000000000" pitchFamily="2" charset="0"/>
              </a:rPr>
              <a:t> </a:t>
            </a:r>
            <a:r>
              <a:rPr lang="en-US" sz="2800" dirty="0" err="1">
                <a:solidFill>
                  <a:srgbClr val="34473D"/>
                </a:solidFill>
                <a:latin typeface="Montserrat SemiBold" panose="00000700000000000000" pitchFamily="2" charset="0"/>
              </a:rPr>
              <a:t>học</a:t>
            </a:r>
            <a:r>
              <a:rPr lang="en-US" sz="2800" dirty="0">
                <a:solidFill>
                  <a:srgbClr val="34473D"/>
                </a:solidFill>
                <a:latin typeface="Montserrat SemiBold" panose="00000700000000000000" pitchFamily="2" charset="0"/>
              </a:rPr>
              <a:t> Y </a:t>
            </a:r>
            <a:r>
              <a:rPr lang="en-US" sz="2800" dirty="0" err="1">
                <a:solidFill>
                  <a:srgbClr val="34473D"/>
                </a:solidFill>
                <a:latin typeface="Montserrat SemiBold" panose="00000700000000000000" pitchFamily="2" charset="0"/>
              </a:rPr>
              <a:t>Dược</a:t>
            </a:r>
            <a:r>
              <a:rPr lang="en-US" sz="2800" dirty="0">
                <a:solidFill>
                  <a:srgbClr val="34473D"/>
                </a:solidFill>
                <a:latin typeface="Montserrat SemiBold" panose="00000700000000000000" pitchFamily="2" charset="0"/>
              </a:rPr>
              <a:t> TP HCM</a:t>
            </a:r>
            <a:endParaRPr lang="en-US" sz="2800" b="0" i="0" u="none" dirty="0">
              <a:solidFill>
                <a:srgbClr val="34473D"/>
              </a:solidFill>
              <a:latin typeface="Montserrat SemiBold" panose="00000700000000000000" pitchFamily="2" charset="0"/>
            </a:endParaRPr>
          </a:p>
          <a:p>
            <a:endParaRPr lang="en-US" dirty="0"/>
          </a:p>
        </p:txBody>
      </p:sp>
      <p:sp>
        <p:nvSpPr>
          <p:cNvPr id="4" name="TextBox 3">
            <a:extLst>
              <a:ext uri="{FF2B5EF4-FFF2-40B4-BE49-F238E27FC236}">
                <a16:creationId xmlns:a16="http://schemas.microsoft.com/office/drawing/2014/main" id="{71E8D4E4-F652-4A40-941C-F1DE95D5E4E0}"/>
              </a:ext>
            </a:extLst>
          </p:cNvPr>
          <p:cNvSpPr txBox="1"/>
          <p:nvPr/>
        </p:nvSpPr>
        <p:spPr>
          <a:xfrm>
            <a:off x="3120576" y="277926"/>
            <a:ext cx="2209192" cy="646331"/>
          </a:xfrm>
          <a:prstGeom prst="rect">
            <a:avLst/>
          </a:prstGeom>
          <a:noFill/>
        </p:spPr>
        <p:txBody>
          <a:bodyPr wrap="square" rtlCol="0">
            <a:spAutoFit/>
          </a:bodyPr>
          <a:lstStyle/>
          <a:p>
            <a:pPr algn="ctr"/>
            <a:r>
              <a:rPr lang="en-US" b="1"/>
              <a:t>Chèn logo đơn vị công tác</a:t>
            </a:r>
          </a:p>
        </p:txBody>
      </p:sp>
      <p:sp>
        <p:nvSpPr>
          <p:cNvPr id="7" name="Rectangle 6">
            <a:extLst>
              <a:ext uri="{FF2B5EF4-FFF2-40B4-BE49-F238E27FC236}">
                <a16:creationId xmlns:a16="http://schemas.microsoft.com/office/drawing/2014/main" id="{927374C4-97FC-14AE-8416-B7BCC88264D7}"/>
              </a:ext>
            </a:extLst>
          </p:cNvPr>
          <p:cNvSpPr/>
          <p:nvPr/>
        </p:nvSpPr>
        <p:spPr>
          <a:xfrm>
            <a:off x="1066800" y="4964999"/>
            <a:ext cx="6316744" cy="11312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68FFE4-1A6A-5C14-3841-B86614C71F43}"/>
              </a:ext>
            </a:extLst>
          </p:cNvPr>
          <p:cNvPicPr>
            <a:picLocks noChangeAspect="1"/>
          </p:cNvPicPr>
          <p:nvPr/>
        </p:nvPicPr>
        <p:blipFill>
          <a:blip r:embed="rId2"/>
          <a:stretch>
            <a:fillRect/>
          </a:stretch>
        </p:blipFill>
        <p:spPr>
          <a:xfrm>
            <a:off x="-1" y="0"/>
            <a:ext cx="12148233" cy="1577340"/>
          </a:xfrm>
          <a:prstGeom prst="rect">
            <a:avLst/>
          </a:prstGeom>
        </p:spPr>
      </p:pic>
    </p:spTree>
    <p:extLst>
      <p:ext uri="{BB962C8B-B14F-4D97-AF65-F5344CB8AC3E}">
        <p14:creationId xmlns:p14="http://schemas.microsoft.com/office/powerpoint/2010/main" val="985988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4243172" y="641815"/>
            <a:ext cx="79208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RECOMMENDATIONS</a:t>
            </a:r>
          </a:p>
        </p:txBody>
      </p:sp>
      <p:sp>
        <p:nvSpPr>
          <p:cNvPr id="3" name="TextBox 2">
            <a:extLst>
              <a:ext uri="{FF2B5EF4-FFF2-40B4-BE49-F238E27FC236}">
                <a16:creationId xmlns:a16="http://schemas.microsoft.com/office/drawing/2014/main" id="{6E385D82-85C8-C772-BF6D-30D68DF75062}"/>
              </a:ext>
            </a:extLst>
          </p:cNvPr>
          <p:cNvSpPr txBox="1"/>
          <p:nvPr/>
        </p:nvSpPr>
        <p:spPr>
          <a:xfrm>
            <a:off x="0" y="3105834"/>
            <a:ext cx="1456509" cy="646331"/>
          </a:xfrm>
          <a:prstGeom prst="rect">
            <a:avLst/>
          </a:prstGeom>
          <a:noFill/>
        </p:spPr>
        <p:txBody>
          <a:bodyPr wrap="square" rtlCol="0">
            <a:spAutoFit/>
          </a:bodyPr>
          <a:lstStyle/>
          <a:p>
            <a:pPr algn="ctr"/>
            <a:r>
              <a:rPr lang="en-US" sz="1200" dirty="0"/>
              <a:t>ESC Guideline 2021</a:t>
            </a:r>
          </a:p>
          <a:p>
            <a:pPr algn="ctr"/>
            <a:r>
              <a:rPr lang="en-US" sz="1200" dirty="0"/>
              <a:t>ACC/AHA 2022</a:t>
            </a:r>
          </a:p>
          <a:p>
            <a:pPr algn="ctr"/>
            <a:r>
              <a:rPr lang="en-US" sz="1200" dirty="0"/>
              <a:t>ISLHT 2024</a:t>
            </a:r>
          </a:p>
        </p:txBody>
      </p:sp>
      <p:pic>
        <p:nvPicPr>
          <p:cNvPr id="5" name="Picture 4">
            <a:extLst>
              <a:ext uri="{FF2B5EF4-FFF2-40B4-BE49-F238E27FC236}">
                <a16:creationId xmlns:a16="http://schemas.microsoft.com/office/drawing/2014/main" id="{C40E1E38-CDAD-4D94-9254-50C74D131723}"/>
              </a:ext>
            </a:extLst>
          </p:cNvPr>
          <p:cNvPicPr>
            <a:picLocks noChangeAspect="1"/>
          </p:cNvPicPr>
          <p:nvPr/>
        </p:nvPicPr>
        <p:blipFill>
          <a:blip r:embed="rId3"/>
          <a:stretch>
            <a:fillRect/>
          </a:stretch>
        </p:blipFill>
        <p:spPr>
          <a:xfrm>
            <a:off x="1487488" y="1193457"/>
            <a:ext cx="10009112" cy="4013114"/>
          </a:xfrm>
          <a:prstGeom prst="rect">
            <a:avLst/>
          </a:prstGeom>
        </p:spPr>
      </p:pic>
      <p:pic>
        <p:nvPicPr>
          <p:cNvPr id="4" name="Picture 3">
            <a:extLst>
              <a:ext uri="{FF2B5EF4-FFF2-40B4-BE49-F238E27FC236}">
                <a16:creationId xmlns:a16="http://schemas.microsoft.com/office/drawing/2014/main" id="{65A0EF90-5AB1-BC6B-400E-D0C07AA03FE9}"/>
              </a:ext>
            </a:extLst>
          </p:cNvPr>
          <p:cNvPicPr>
            <a:picLocks noChangeAspect="1"/>
          </p:cNvPicPr>
          <p:nvPr/>
        </p:nvPicPr>
        <p:blipFill>
          <a:blip r:embed="rId4"/>
          <a:stretch>
            <a:fillRect/>
          </a:stretch>
        </p:blipFill>
        <p:spPr>
          <a:xfrm>
            <a:off x="1518467" y="5145572"/>
            <a:ext cx="4104456" cy="1028844"/>
          </a:xfrm>
          <a:prstGeom prst="rect">
            <a:avLst/>
          </a:prstGeom>
        </p:spPr>
      </p:pic>
      <p:pic>
        <p:nvPicPr>
          <p:cNvPr id="7" name="Picture 6">
            <a:extLst>
              <a:ext uri="{FF2B5EF4-FFF2-40B4-BE49-F238E27FC236}">
                <a16:creationId xmlns:a16="http://schemas.microsoft.com/office/drawing/2014/main" id="{AB5D0C69-EE00-B9DC-6E47-CF78166452C7}"/>
              </a:ext>
            </a:extLst>
          </p:cNvPr>
          <p:cNvPicPr>
            <a:picLocks noChangeAspect="1"/>
          </p:cNvPicPr>
          <p:nvPr/>
        </p:nvPicPr>
        <p:blipFill>
          <a:blip r:embed="rId5"/>
          <a:stretch>
            <a:fillRect/>
          </a:stretch>
        </p:blipFill>
        <p:spPr>
          <a:xfrm>
            <a:off x="5597236" y="5145572"/>
            <a:ext cx="2803020" cy="1028843"/>
          </a:xfrm>
          <a:prstGeom prst="rect">
            <a:avLst/>
          </a:prstGeom>
        </p:spPr>
      </p:pic>
      <p:pic>
        <p:nvPicPr>
          <p:cNvPr id="9" name="Picture 8">
            <a:extLst>
              <a:ext uri="{FF2B5EF4-FFF2-40B4-BE49-F238E27FC236}">
                <a16:creationId xmlns:a16="http://schemas.microsoft.com/office/drawing/2014/main" id="{31FB2D7A-83AA-0662-34B3-B7767911A356}"/>
              </a:ext>
            </a:extLst>
          </p:cNvPr>
          <p:cNvPicPr>
            <a:picLocks noChangeAspect="1"/>
          </p:cNvPicPr>
          <p:nvPr/>
        </p:nvPicPr>
        <p:blipFill>
          <a:blip r:embed="rId6"/>
          <a:stretch>
            <a:fillRect/>
          </a:stretch>
        </p:blipFill>
        <p:spPr>
          <a:xfrm>
            <a:off x="8400256" y="5197446"/>
            <a:ext cx="3127323" cy="952633"/>
          </a:xfrm>
          <a:prstGeom prst="rect">
            <a:avLst/>
          </a:prstGeom>
        </p:spPr>
      </p:pic>
      <p:pic>
        <p:nvPicPr>
          <p:cNvPr id="6" name="Picture 5">
            <a:extLst>
              <a:ext uri="{FF2B5EF4-FFF2-40B4-BE49-F238E27FC236}">
                <a16:creationId xmlns:a16="http://schemas.microsoft.com/office/drawing/2014/main" id="{6BB05D70-3F99-066B-4B25-69E2F4AA0F9A}"/>
              </a:ext>
            </a:extLst>
          </p:cNvPr>
          <p:cNvPicPr>
            <a:picLocks noChangeAspect="1"/>
          </p:cNvPicPr>
          <p:nvPr/>
        </p:nvPicPr>
        <p:blipFill>
          <a:blip r:embed="rId7"/>
          <a:stretch>
            <a:fillRect/>
          </a:stretch>
        </p:blipFill>
        <p:spPr>
          <a:xfrm>
            <a:off x="4315743" y="4581128"/>
            <a:ext cx="696077" cy="288032"/>
          </a:xfrm>
          <a:prstGeom prst="rect">
            <a:avLst/>
          </a:prstGeom>
        </p:spPr>
      </p:pic>
      <p:grpSp>
        <p:nvGrpSpPr>
          <p:cNvPr id="15" name="Group 14">
            <a:extLst>
              <a:ext uri="{FF2B5EF4-FFF2-40B4-BE49-F238E27FC236}">
                <a16:creationId xmlns:a16="http://schemas.microsoft.com/office/drawing/2014/main" id="{464A1C3F-680A-D7DE-34C6-1F17AD1E817B}"/>
              </a:ext>
            </a:extLst>
          </p:cNvPr>
          <p:cNvGrpSpPr/>
          <p:nvPr/>
        </p:nvGrpSpPr>
        <p:grpSpPr>
          <a:xfrm>
            <a:off x="1487488" y="1193461"/>
            <a:ext cx="10040091" cy="4980959"/>
            <a:chOff x="1460747" y="1234776"/>
            <a:chExt cx="10040091" cy="4980959"/>
          </a:xfrm>
        </p:grpSpPr>
        <p:pic>
          <p:nvPicPr>
            <p:cNvPr id="8" name="Picture 7">
              <a:extLst>
                <a:ext uri="{FF2B5EF4-FFF2-40B4-BE49-F238E27FC236}">
                  <a16:creationId xmlns:a16="http://schemas.microsoft.com/office/drawing/2014/main" id="{5DAE9922-2AAA-A1D7-AD16-DC76CE113695}"/>
                </a:ext>
              </a:extLst>
            </p:cNvPr>
            <p:cNvPicPr>
              <a:picLocks noChangeAspect="1"/>
            </p:cNvPicPr>
            <p:nvPr/>
          </p:nvPicPr>
          <p:blipFill>
            <a:blip r:embed="rId3"/>
            <a:stretch>
              <a:fillRect/>
            </a:stretch>
          </p:blipFill>
          <p:spPr>
            <a:xfrm>
              <a:off x="1460747" y="1234776"/>
              <a:ext cx="10009112" cy="4013114"/>
            </a:xfrm>
            <a:prstGeom prst="rect">
              <a:avLst/>
            </a:prstGeom>
          </p:spPr>
        </p:pic>
        <p:pic>
          <p:nvPicPr>
            <p:cNvPr id="10" name="Picture 9">
              <a:extLst>
                <a:ext uri="{FF2B5EF4-FFF2-40B4-BE49-F238E27FC236}">
                  <a16:creationId xmlns:a16="http://schemas.microsoft.com/office/drawing/2014/main" id="{A2629BF8-FDFF-971E-A95C-D0ABAAB4B427}"/>
                </a:ext>
              </a:extLst>
            </p:cNvPr>
            <p:cNvPicPr>
              <a:picLocks noChangeAspect="1"/>
            </p:cNvPicPr>
            <p:nvPr/>
          </p:nvPicPr>
          <p:blipFill>
            <a:blip r:embed="rId4"/>
            <a:stretch>
              <a:fillRect/>
            </a:stretch>
          </p:blipFill>
          <p:spPr>
            <a:xfrm>
              <a:off x="1491726" y="5186891"/>
              <a:ext cx="4104456" cy="1028844"/>
            </a:xfrm>
            <a:prstGeom prst="rect">
              <a:avLst/>
            </a:prstGeom>
          </p:spPr>
        </p:pic>
        <p:pic>
          <p:nvPicPr>
            <p:cNvPr id="11" name="Picture 10">
              <a:extLst>
                <a:ext uri="{FF2B5EF4-FFF2-40B4-BE49-F238E27FC236}">
                  <a16:creationId xmlns:a16="http://schemas.microsoft.com/office/drawing/2014/main" id="{53A6E371-5B4B-026B-98F9-1E90DF5EAFA4}"/>
                </a:ext>
              </a:extLst>
            </p:cNvPr>
            <p:cNvPicPr>
              <a:picLocks noChangeAspect="1"/>
            </p:cNvPicPr>
            <p:nvPr/>
          </p:nvPicPr>
          <p:blipFill>
            <a:blip r:embed="rId5"/>
            <a:stretch>
              <a:fillRect/>
            </a:stretch>
          </p:blipFill>
          <p:spPr>
            <a:xfrm>
              <a:off x="5570495" y="5186891"/>
              <a:ext cx="2803020" cy="1028843"/>
            </a:xfrm>
            <a:prstGeom prst="rect">
              <a:avLst/>
            </a:prstGeom>
          </p:spPr>
        </p:pic>
        <p:pic>
          <p:nvPicPr>
            <p:cNvPr id="12" name="Picture 11">
              <a:extLst>
                <a:ext uri="{FF2B5EF4-FFF2-40B4-BE49-F238E27FC236}">
                  <a16:creationId xmlns:a16="http://schemas.microsoft.com/office/drawing/2014/main" id="{D686A666-4699-AE75-C40A-B1FF0F639BF4}"/>
                </a:ext>
              </a:extLst>
            </p:cNvPr>
            <p:cNvPicPr>
              <a:picLocks noChangeAspect="1"/>
            </p:cNvPicPr>
            <p:nvPr/>
          </p:nvPicPr>
          <p:blipFill>
            <a:blip r:embed="rId6"/>
            <a:stretch>
              <a:fillRect/>
            </a:stretch>
          </p:blipFill>
          <p:spPr>
            <a:xfrm>
              <a:off x="8373515" y="5238765"/>
              <a:ext cx="3127323" cy="952633"/>
            </a:xfrm>
            <a:prstGeom prst="rect">
              <a:avLst/>
            </a:prstGeom>
          </p:spPr>
        </p:pic>
        <p:pic>
          <p:nvPicPr>
            <p:cNvPr id="13" name="Picture 12">
              <a:extLst>
                <a:ext uri="{FF2B5EF4-FFF2-40B4-BE49-F238E27FC236}">
                  <a16:creationId xmlns:a16="http://schemas.microsoft.com/office/drawing/2014/main" id="{59C46E02-2D16-25F2-8F82-78D042444733}"/>
                </a:ext>
              </a:extLst>
            </p:cNvPr>
            <p:cNvPicPr>
              <a:picLocks noChangeAspect="1"/>
            </p:cNvPicPr>
            <p:nvPr/>
          </p:nvPicPr>
          <p:blipFill>
            <a:blip r:embed="rId7"/>
            <a:stretch>
              <a:fillRect/>
            </a:stretch>
          </p:blipFill>
          <p:spPr>
            <a:xfrm>
              <a:off x="4289002" y="4622447"/>
              <a:ext cx="696077" cy="288032"/>
            </a:xfrm>
            <a:prstGeom prst="rect">
              <a:avLst/>
            </a:prstGeom>
          </p:spPr>
        </p:pic>
      </p:grpSp>
      <p:sp>
        <p:nvSpPr>
          <p:cNvPr id="16" name="Rectangle 15">
            <a:extLst>
              <a:ext uri="{FF2B5EF4-FFF2-40B4-BE49-F238E27FC236}">
                <a16:creationId xmlns:a16="http://schemas.microsoft.com/office/drawing/2014/main" id="{EC73F912-C05D-E03F-3491-B6EF73A91104}"/>
              </a:ext>
            </a:extLst>
          </p:cNvPr>
          <p:cNvSpPr/>
          <p:nvPr/>
        </p:nvSpPr>
        <p:spPr bwMode="auto">
          <a:xfrm>
            <a:off x="2296545" y="4545124"/>
            <a:ext cx="2715275" cy="28803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80895764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3992513" y="398217"/>
            <a:ext cx="5163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RECOMMENDATIONS</a:t>
            </a:r>
            <a:endParaRPr lang="en-US" sz="2800" b="1" i="0" u="none" dirty="0">
              <a:solidFill>
                <a:srgbClr val="595959"/>
              </a:solidFill>
              <a:latin typeface="Montserrat SemiBold" panose="00000700000000000000" pitchFamily="2" charset="0"/>
            </a:endParaRPr>
          </a:p>
        </p:txBody>
      </p:sp>
      <p:sp>
        <p:nvSpPr>
          <p:cNvPr id="8" name="TextBox 7">
            <a:extLst>
              <a:ext uri="{FF2B5EF4-FFF2-40B4-BE49-F238E27FC236}">
                <a16:creationId xmlns:a16="http://schemas.microsoft.com/office/drawing/2014/main" id="{4DE39B1A-9517-CC1A-0684-14C4EF4D29A7}"/>
              </a:ext>
            </a:extLst>
          </p:cNvPr>
          <p:cNvSpPr txBox="1"/>
          <p:nvPr/>
        </p:nvSpPr>
        <p:spPr>
          <a:xfrm>
            <a:off x="2855640" y="6021288"/>
            <a:ext cx="7056784" cy="646331"/>
          </a:xfrm>
          <a:prstGeom prst="rect">
            <a:avLst/>
          </a:prstGeom>
          <a:noFill/>
        </p:spPr>
        <p:txBody>
          <a:bodyPr wrap="square" rtlCol="0">
            <a:spAutoFit/>
          </a:bodyPr>
          <a:lstStyle/>
          <a:p>
            <a:pPr algn="ctr"/>
            <a:r>
              <a:rPr lang="en-US" sz="1200" dirty="0"/>
              <a:t>ACC Guideline 2022</a:t>
            </a:r>
          </a:p>
          <a:p>
            <a:pPr algn="ctr"/>
            <a:r>
              <a:rPr lang="en-US" sz="1200" dirty="0"/>
              <a:t>ISLHT 2024</a:t>
            </a:r>
          </a:p>
          <a:p>
            <a:pPr algn="ctr"/>
            <a:endParaRPr lang="en-US" sz="1200" dirty="0"/>
          </a:p>
        </p:txBody>
      </p:sp>
      <p:pic>
        <p:nvPicPr>
          <p:cNvPr id="12" name="Picture 11">
            <a:extLst>
              <a:ext uri="{FF2B5EF4-FFF2-40B4-BE49-F238E27FC236}">
                <a16:creationId xmlns:a16="http://schemas.microsoft.com/office/drawing/2014/main" id="{2FE80422-D659-86D0-A9A6-8F928D10ADD7}"/>
              </a:ext>
            </a:extLst>
          </p:cNvPr>
          <p:cNvPicPr>
            <a:picLocks noChangeAspect="1"/>
          </p:cNvPicPr>
          <p:nvPr/>
        </p:nvPicPr>
        <p:blipFill>
          <a:blip r:embed="rId3"/>
          <a:stretch>
            <a:fillRect/>
          </a:stretch>
        </p:blipFill>
        <p:spPr>
          <a:xfrm>
            <a:off x="2004578" y="947688"/>
            <a:ext cx="8758907" cy="5073599"/>
          </a:xfrm>
          <a:prstGeom prst="rect">
            <a:avLst/>
          </a:prstGeom>
        </p:spPr>
      </p:pic>
      <p:pic>
        <p:nvPicPr>
          <p:cNvPr id="3" name="Picture 2">
            <a:extLst>
              <a:ext uri="{FF2B5EF4-FFF2-40B4-BE49-F238E27FC236}">
                <a16:creationId xmlns:a16="http://schemas.microsoft.com/office/drawing/2014/main" id="{0BDF8476-0476-36E0-6649-78E0D395620D}"/>
              </a:ext>
            </a:extLst>
          </p:cNvPr>
          <p:cNvPicPr>
            <a:picLocks noChangeAspect="1"/>
          </p:cNvPicPr>
          <p:nvPr/>
        </p:nvPicPr>
        <p:blipFill>
          <a:blip r:embed="rId4"/>
          <a:stretch>
            <a:fillRect/>
          </a:stretch>
        </p:blipFill>
        <p:spPr>
          <a:xfrm>
            <a:off x="1127447" y="1454733"/>
            <a:ext cx="5043661" cy="1848108"/>
          </a:xfrm>
          <a:prstGeom prst="rect">
            <a:avLst/>
          </a:prstGeom>
        </p:spPr>
      </p:pic>
      <p:pic>
        <p:nvPicPr>
          <p:cNvPr id="5" name="Picture 4">
            <a:extLst>
              <a:ext uri="{FF2B5EF4-FFF2-40B4-BE49-F238E27FC236}">
                <a16:creationId xmlns:a16="http://schemas.microsoft.com/office/drawing/2014/main" id="{5DDD5DB0-2359-E3AA-35DA-FFC7927D759A}"/>
              </a:ext>
            </a:extLst>
          </p:cNvPr>
          <p:cNvPicPr>
            <a:picLocks noChangeAspect="1"/>
          </p:cNvPicPr>
          <p:nvPr/>
        </p:nvPicPr>
        <p:blipFill>
          <a:blip r:embed="rId5"/>
          <a:stretch>
            <a:fillRect/>
          </a:stretch>
        </p:blipFill>
        <p:spPr>
          <a:xfrm>
            <a:off x="6171109" y="1059270"/>
            <a:ext cx="4507837" cy="2451467"/>
          </a:xfrm>
          <a:prstGeom prst="rect">
            <a:avLst/>
          </a:prstGeom>
        </p:spPr>
      </p:pic>
      <p:pic>
        <p:nvPicPr>
          <p:cNvPr id="7" name="Picture 6">
            <a:extLst>
              <a:ext uri="{FF2B5EF4-FFF2-40B4-BE49-F238E27FC236}">
                <a16:creationId xmlns:a16="http://schemas.microsoft.com/office/drawing/2014/main" id="{8763C5DD-C958-D9D9-C8F5-D9383ABD18FA}"/>
              </a:ext>
            </a:extLst>
          </p:cNvPr>
          <p:cNvPicPr>
            <a:picLocks noChangeAspect="1"/>
          </p:cNvPicPr>
          <p:nvPr/>
        </p:nvPicPr>
        <p:blipFill>
          <a:blip r:embed="rId6"/>
          <a:stretch>
            <a:fillRect/>
          </a:stretch>
        </p:blipFill>
        <p:spPr>
          <a:xfrm>
            <a:off x="922717" y="3274085"/>
            <a:ext cx="5248391" cy="1911807"/>
          </a:xfrm>
          <a:prstGeom prst="rect">
            <a:avLst/>
          </a:prstGeom>
        </p:spPr>
      </p:pic>
      <p:pic>
        <p:nvPicPr>
          <p:cNvPr id="10" name="Picture 9">
            <a:extLst>
              <a:ext uri="{FF2B5EF4-FFF2-40B4-BE49-F238E27FC236}">
                <a16:creationId xmlns:a16="http://schemas.microsoft.com/office/drawing/2014/main" id="{1B59D2DB-3E01-2E94-6932-238AA7A0F15D}"/>
              </a:ext>
            </a:extLst>
          </p:cNvPr>
          <p:cNvPicPr>
            <a:picLocks noChangeAspect="1"/>
          </p:cNvPicPr>
          <p:nvPr/>
        </p:nvPicPr>
        <p:blipFill>
          <a:blip r:embed="rId7"/>
          <a:stretch>
            <a:fillRect/>
          </a:stretch>
        </p:blipFill>
        <p:spPr>
          <a:xfrm>
            <a:off x="922717" y="5196419"/>
            <a:ext cx="5248391" cy="619211"/>
          </a:xfrm>
          <a:prstGeom prst="rect">
            <a:avLst/>
          </a:prstGeom>
        </p:spPr>
      </p:pic>
      <p:pic>
        <p:nvPicPr>
          <p:cNvPr id="13" name="Picture 12">
            <a:extLst>
              <a:ext uri="{FF2B5EF4-FFF2-40B4-BE49-F238E27FC236}">
                <a16:creationId xmlns:a16="http://schemas.microsoft.com/office/drawing/2014/main" id="{86868E05-A17A-2B36-F647-B4685F86CDFB}"/>
              </a:ext>
            </a:extLst>
          </p:cNvPr>
          <p:cNvPicPr>
            <a:picLocks noChangeAspect="1"/>
          </p:cNvPicPr>
          <p:nvPr/>
        </p:nvPicPr>
        <p:blipFill>
          <a:blip r:embed="rId8"/>
          <a:stretch>
            <a:fillRect/>
          </a:stretch>
        </p:blipFill>
        <p:spPr>
          <a:xfrm>
            <a:off x="6096000" y="3555160"/>
            <a:ext cx="4507837" cy="2451467"/>
          </a:xfrm>
          <a:prstGeom prst="rect">
            <a:avLst/>
          </a:prstGeom>
        </p:spPr>
      </p:pic>
    </p:spTree>
    <p:extLst>
      <p:ext uri="{BB962C8B-B14F-4D97-AF65-F5344CB8AC3E}">
        <p14:creationId xmlns:p14="http://schemas.microsoft.com/office/powerpoint/2010/main" val="364488104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4243172" y="641815"/>
            <a:ext cx="79208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RECOMMENDATIONS</a:t>
            </a:r>
          </a:p>
        </p:txBody>
      </p:sp>
      <p:sp>
        <p:nvSpPr>
          <p:cNvPr id="3" name="TextBox 2">
            <a:extLst>
              <a:ext uri="{FF2B5EF4-FFF2-40B4-BE49-F238E27FC236}">
                <a16:creationId xmlns:a16="http://schemas.microsoft.com/office/drawing/2014/main" id="{6E385D82-85C8-C772-BF6D-30D68DF75062}"/>
              </a:ext>
            </a:extLst>
          </p:cNvPr>
          <p:cNvSpPr txBox="1"/>
          <p:nvPr/>
        </p:nvSpPr>
        <p:spPr>
          <a:xfrm>
            <a:off x="3215680" y="5659994"/>
            <a:ext cx="5976664" cy="276999"/>
          </a:xfrm>
          <a:prstGeom prst="rect">
            <a:avLst/>
          </a:prstGeom>
          <a:noFill/>
        </p:spPr>
        <p:txBody>
          <a:bodyPr wrap="square" rtlCol="0">
            <a:spAutoFit/>
          </a:bodyPr>
          <a:lstStyle/>
          <a:p>
            <a:pPr algn="ctr"/>
            <a:r>
              <a:rPr lang="en-US" sz="1200" dirty="0"/>
              <a:t>ISLHT 2024</a:t>
            </a:r>
          </a:p>
        </p:txBody>
      </p:sp>
      <p:pic>
        <p:nvPicPr>
          <p:cNvPr id="4" name="Picture 3">
            <a:extLst>
              <a:ext uri="{FF2B5EF4-FFF2-40B4-BE49-F238E27FC236}">
                <a16:creationId xmlns:a16="http://schemas.microsoft.com/office/drawing/2014/main" id="{D1562682-6DAD-46AC-E576-8DDEAF2CE3E4}"/>
              </a:ext>
            </a:extLst>
          </p:cNvPr>
          <p:cNvPicPr>
            <a:picLocks noChangeAspect="1"/>
          </p:cNvPicPr>
          <p:nvPr/>
        </p:nvPicPr>
        <p:blipFill>
          <a:blip r:embed="rId3"/>
          <a:srcRect t="2520"/>
          <a:stretch/>
        </p:blipFill>
        <p:spPr>
          <a:xfrm>
            <a:off x="2509337" y="1628800"/>
            <a:ext cx="7173326" cy="3695939"/>
          </a:xfrm>
          <a:prstGeom prst="rect">
            <a:avLst/>
          </a:prstGeom>
        </p:spPr>
      </p:pic>
      <p:sp>
        <p:nvSpPr>
          <p:cNvPr id="2" name="Rectangle 1">
            <a:extLst>
              <a:ext uri="{FF2B5EF4-FFF2-40B4-BE49-F238E27FC236}">
                <a16:creationId xmlns:a16="http://schemas.microsoft.com/office/drawing/2014/main" id="{D28F49F6-DE3D-0F6E-694C-925D82783E04}"/>
              </a:ext>
            </a:extLst>
          </p:cNvPr>
          <p:cNvSpPr/>
          <p:nvPr/>
        </p:nvSpPr>
        <p:spPr bwMode="auto">
          <a:xfrm>
            <a:off x="5159897" y="2204864"/>
            <a:ext cx="2160240" cy="28803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27351968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2063552" y="398217"/>
            <a:ext cx="105604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EARLY IDENTIFICATION CANDIDATE FOR HT</a:t>
            </a:r>
            <a:endParaRPr lang="en-US" sz="2800" b="1" i="0" u="none" dirty="0">
              <a:solidFill>
                <a:srgbClr val="595959"/>
              </a:solidFill>
              <a:latin typeface="Montserrat SemiBold" panose="00000700000000000000" pitchFamily="2" charset="0"/>
            </a:endParaRPr>
          </a:p>
        </p:txBody>
      </p:sp>
      <p:sp>
        <p:nvSpPr>
          <p:cNvPr id="8" name="TextBox 7">
            <a:extLst>
              <a:ext uri="{FF2B5EF4-FFF2-40B4-BE49-F238E27FC236}">
                <a16:creationId xmlns:a16="http://schemas.microsoft.com/office/drawing/2014/main" id="{4DE39B1A-9517-CC1A-0684-14C4EF4D29A7}"/>
              </a:ext>
            </a:extLst>
          </p:cNvPr>
          <p:cNvSpPr txBox="1"/>
          <p:nvPr/>
        </p:nvSpPr>
        <p:spPr>
          <a:xfrm>
            <a:off x="-600744" y="5606688"/>
            <a:ext cx="7056784" cy="461665"/>
          </a:xfrm>
          <a:prstGeom prst="rect">
            <a:avLst/>
          </a:prstGeom>
          <a:noFill/>
        </p:spPr>
        <p:txBody>
          <a:bodyPr wrap="square" rtlCol="0">
            <a:spAutoFit/>
          </a:bodyPr>
          <a:lstStyle/>
          <a:p>
            <a:pPr algn="ctr"/>
            <a:r>
              <a:rPr lang="en-US" sz="1200" dirty="0"/>
              <a:t>Focusing on Referral Rather than Selection for Advanced Heart Failure Therapies. </a:t>
            </a:r>
          </a:p>
          <a:p>
            <a:pPr algn="ctr"/>
            <a:r>
              <a:rPr lang="en-US" sz="1200" dirty="0"/>
              <a:t>Card Fail Rev. 2019 Feb</a:t>
            </a:r>
          </a:p>
        </p:txBody>
      </p:sp>
      <p:pic>
        <p:nvPicPr>
          <p:cNvPr id="3" name="Picture 2">
            <a:extLst>
              <a:ext uri="{FF2B5EF4-FFF2-40B4-BE49-F238E27FC236}">
                <a16:creationId xmlns:a16="http://schemas.microsoft.com/office/drawing/2014/main" id="{C05BC71A-9F01-10FC-5536-E4C083BF0C00}"/>
              </a:ext>
            </a:extLst>
          </p:cNvPr>
          <p:cNvPicPr>
            <a:picLocks noChangeAspect="1"/>
          </p:cNvPicPr>
          <p:nvPr/>
        </p:nvPicPr>
        <p:blipFill>
          <a:blip r:embed="rId3"/>
          <a:stretch>
            <a:fillRect/>
          </a:stretch>
        </p:blipFill>
        <p:spPr>
          <a:xfrm>
            <a:off x="154715" y="1668038"/>
            <a:ext cx="5231904" cy="3740112"/>
          </a:xfrm>
          <a:prstGeom prst="rect">
            <a:avLst/>
          </a:prstGeom>
        </p:spPr>
      </p:pic>
      <p:pic>
        <p:nvPicPr>
          <p:cNvPr id="4" name="Picture 3">
            <a:extLst>
              <a:ext uri="{FF2B5EF4-FFF2-40B4-BE49-F238E27FC236}">
                <a16:creationId xmlns:a16="http://schemas.microsoft.com/office/drawing/2014/main" id="{534A3E2C-DF1D-BBB6-797A-F51A02FDF7FD}"/>
              </a:ext>
            </a:extLst>
          </p:cNvPr>
          <p:cNvPicPr>
            <a:picLocks noChangeAspect="1"/>
          </p:cNvPicPr>
          <p:nvPr/>
        </p:nvPicPr>
        <p:blipFill>
          <a:blip r:embed="rId4"/>
          <a:stretch>
            <a:fillRect/>
          </a:stretch>
        </p:blipFill>
        <p:spPr>
          <a:xfrm>
            <a:off x="5404519" y="1628837"/>
            <a:ext cx="6768753" cy="3740112"/>
          </a:xfrm>
          <a:prstGeom prst="rect">
            <a:avLst/>
          </a:prstGeom>
        </p:spPr>
      </p:pic>
      <p:sp>
        <p:nvSpPr>
          <p:cNvPr id="5" name="TextBox 4">
            <a:extLst>
              <a:ext uri="{FF2B5EF4-FFF2-40B4-BE49-F238E27FC236}">
                <a16:creationId xmlns:a16="http://schemas.microsoft.com/office/drawing/2014/main" id="{282FAA21-8A34-5BAC-AB23-0B4858A5AB79}"/>
              </a:ext>
            </a:extLst>
          </p:cNvPr>
          <p:cNvSpPr txBox="1"/>
          <p:nvPr/>
        </p:nvSpPr>
        <p:spPr>
          <a:xfrm>
            <a:off x="5053335" y="5606687"/>
            <a:ext cx="7056784" cy="461665"/>
          </a:xfrm>
          <a:prstGeom prst="rect">
            <a:avLst/>
          </a:prstGeom>
          <a:noFill/>
        </p:spPr>
        <p:txBody>
          <a:bodyPr wrap="square" rtlCol="0">
            <a:spAutoFit/>
          </a:bodyPr>
          <a:lstStyle/>
          <a:p>
            <a:pPr algn="ctr"/>
            <a:r>
              <a:rPr lang="en-US" sz="1200" dirty="0"/>
              <a:t>Guidance for Timely and Appropriate Referral of Patients With Advanced Heart Failure: </a:t>
            </a:r>
          </a:p>
          <a:p>
            <a:pPr algn="ctr"/>
            <a:r>
              <a:rPr lang="en-US" sz="1200" dirty="0"/>
              <a:t>A Scientific Statement From the American Heart Association</a:t>
            </a:r>
          </a:p>
        </p:txBody>
      </p:sp>
    </p:spTree>
    <p:extLst>
      <p:ext uri="{BB962C8B-B14F-4D97-AF65-F5344CB8AC3E}">
        <p14:creationId xmlns:p14="http://schemas.microsoft.com/office/powerpoint/2010/main" val="68537335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1703512" y="398217"/>
            <a:ext cx="10369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RECOMMENDATIONS FOR HEART TRANSPLANTATION</a:t>
            </a:r>
            <a:endParaRPr lang="en-US" sz="2800" b="1" i="0" u="none" dirty="0">
              <a:solidFill>
                <a:srgbClr val="595959"/>
              </a:solidFill>
              <a:latin typeface="Montserrat SemiBold" panose="00000700000000000000" pitchFamily="2" charset="0"/>
            </a:endParaRPr>
          </a:p>
        </p:txBody>
      </p:sp>
      <p:sp>
        <p:nvSpPr>
          <p:cNvPr id="6" name="TextBox 5">
            <a:extLst>
              <a:ext uri="{FF2B5EF4-FFF2-40B4-BE49-F238E27FC236}">
                <a16:creationId xmlns:a16="http://schemas.microsoft.com/office/drawing/2014/main" id="{3B5456EB-DB85-F543-76C5-7B30A1DF1FA2}"/>
              </a:ext>
            </a:extLst>
          </p:cNvPr>
          <p:cNvSpPr txBox="1"/>
          <p:nvPr/>
        </p:nvSpPr>
        <p:spPr>
          <a:xfrm>
            <a:off x="2495599" y="6011132"/>
            <a:ext cx="7056784" cy="461665"/>
          </a:xfrm>
          <a:prstGeom prst="rect">
            <a:avLst/>
          </a:prstGeom>
          <a:noFill/>
        </p:spPr>
        <p:txBody>
          <a:bodyPr wrap="square" rtlCol="0">
            <a:spAutoFit/>
          </a:bodyPr>
          <a:lstStyle/>
          <a:p>
            <a:pPr algn="ctr"/>
            <a:r>
              <a:rPr lang="en-US" sz="1200" dirty="0"/>
              <a:t>ISLHT 2024</a:t>
            </a:r>
          </a:p>
          <a:p>
            <a:pPr algn="ctr"/>
            <a:r>
              <a:rPr lang="en-US" sz="1200" dirty="0"/>
              <a:t>.</a:t>
            </a:r>
          </a:p>
        </p:txBody>
      </p:sp>
      <p:pic>
        <p:nvPicPr>
          <p:cNvPr id="4" name="Picture 3">
            <a:extLst>
              <a:ext uri="{FF2B5EF4-FFF2-40B4-BE49-F238E27FC236}">
                <a16:creationId xmlns:a16="http://schemas.microsoft.com/office/drawing/2014/main" id="{A81C0F34-9E98-BAFC-A6E1-C4DA5A72EC55}"/>
              </a:ext>
            </a:extLst>
          </p:cNvPr>
          <p:cNvPicPr>
            <a:picLocks noChangeAspect="1"/>
          </p:cNvPicPr>
          <p:nvPr/>
        </p:nvPicPr>
        <p:blipFill>
          <a:blip r:embed="rId3"/>
          <a:stretch>
            <a:fillRect/>
          </a:stretch>
        </p:blipFill>
        <p:spPr>
          <a:xfrm>
            <a:off x="1703512" y="1196752"/>
            <a:ext cx="8784976" cy="4680520"/>
          </a:xfrm>
          <a:prstGeom prst="rect">
            <a:avLst/>
          </a:prstGeom>
        </p:spPr>
      </p:pic>
    </p:spTree>
    <p:extLst>
      <p:ext uri="{BB962C8B-B14F-4D97-AF65-F5344CB8AC3E}">
        <p14:creationId xmlns:p14="http://schemas.microsoft.com/office/powerpoint/2010/main" val="11075692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D899715-1FD2-450C-9EED-00E4F4A03BEB}"/>
              </a:ext>
            </a:extLst>
          </p:cNvPr>
          <p:cNvGrpSpPr/>
          <p:nvPr/>
        </p:nvGrpSpPr>
        <p:grpSpPr>
          <a:xfrm>
            <a:off x="578945" y="2781497"/>
            <a:ext cx="11493719" cy="1200329"/>
            <a:chOff x="4254018" y="2606884"/>
            <a:chExt cx="7775558" cy="1200329"/>
          </a:xfrm>
        </p:grpSpPr>
        <p:sp>
          <p:nvSpPr>
            <p:cNvPr id="49" name="TextBox 9"/>
            <p:cNvSpPr txBox="1"/>
            <p:nvPr/>
          </p:nvSpPr>
          <p:spPr>
            <a:xfrm>
              <a:off x="4254018" y="2606884"/>
              <a:ext cx="908978" cy="1200329"/>
            </a:xfrm>
            <a:prstGeom prst="rect">
              <a:avLst/>
            </a:prstGeom>
            <a:noFill/>
          </p:spPr>
          <p:txBody>
            <a:bodyPr wrap="none" rtlCol="0">
              <a:spAutoFit/>
            </a:bodyPr>
            <a:lstStyle/>
            <a:p>
              <a:pPr algn="ctr" defTabSz="914400"/>
              <a:r>
                <a:rPr lang="en-US" altLang="zh-CN" sz="7200" dirty="0">
                  <a:solidFill>
                    <a:prstClr val="black">
                      <a:lumMod val="65000"/>
                      <a:lumOff val="35000"/>
                    </a:prstClr>
                  </a:solidFill>
                  <a:latin typeface="Montserrat SemiBold" panose="00000700000000000000" pitchFamily="2" charset="0"/>
                  <a:cs typeface="+mn-ea"/>
                  <a:sym typeface="+mn-lt"/>
                </a:rPr>
                <a:t>03</a:t>
              </a:r>
              <a:endParaRPr lang="zh-CN" altLang="en-US" sz="7200" dirty="0">
                <a:solidFill>
                  <a:prstClr val="black">
                    <a:lumMod val="65000"/>
                    <a:lumOff val="35000"/>
                  </a:prstClr>
                </a:solidFill>
                <a:latin typeface="Montserrat SemiBold" panose="00000700000000000000" pitchFamily="2" charset="0"/>
                <a:cs typeface="+mn-ea"/>
                <a:sym typeface="+mn-lt"/>
              </a:endParaRPr>
            </a:p>
          </p:txBody>
        </p:sp>
        <p:cxnSp>
          <p:nvCxnSpPr>
            <p:cNvPr id="53" name="直接连接符 52"/>
            <p:cNvCxnSpPr/>
            <p:nvPr/>
          </p:nvCxnSpPr>
          <p:spPr>
            <a:xfrm>
              <a:off x="5471179" y="2879749"/>
              <a:ext cx="0" cy="654599"/>
            </a:xfrm>
            <a:prstGeom prst="line">
              <a:avLst/>
            </a:prstGeom>
            <a:noFill/>
            <a:ln w="6350" cap="flat" cmpd="sng" algn="ctr">
              <a:solidFill>
                <a:sysClr val="windowText" lastClr="000000">
                  <a:lumMod val="65000"/>
                  <a:lumOff val="35000"/>
                </a:sysClr>
              </a:solidFill>
              <a:prstDash val="solid"/>
              <a:miter lim="800000"/>
            </a:ln>
            <a:effectLst/>
          </p:spPr>
        </p:cxnSp>
        <p:sp>
          <p:nvSpPr>
            <p:cNvPr id="48" name="Rectangle 39"/>
            <p:cNvSpPr>
              <a:spLocks noChangeArrowheads="1"/>
            </p:cNvSpPr>
            <p:nvPr/>
          </p:nvSpPr>
          <p:spPr bwMode="auto">
            <a:xfrm>
              <a:off x="5735960" y="2793893"/>
              <a:ext cx="62936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3600" b="1" dirty="0">
                  <a:solidFill>
                    <a:srgbClr val="595959"/>
                  </a:solidFill>
                  <a:latin typeface="Montserrat SemiBold" panose="00000700000000000000" pitchFamily="2" charset="0"/>
                </a:rPr>
                <a:t>VIETNAM </a:t>
              </a:r>
              <a:r>
                <a:rPr lang="en-US" sz="3600" dirty="0">
                  <a:solidFill>
                    <a:srgbClr val="595959"/>
                  </a:solidFill>
                  <a:latin typeface="Montserrat SemiBold" panose="00000700000000000000" pitchFamily="2" charset="0"/>
                </a:rPr>
                <a:t>HEART TRANSPLANTATION</a:t>
              </a:r>
              <a:endParaRPr lang="en-US" sz="3600" b="1" i="0" u="none" dirty="0">
                <a:solidFill>
                  <a:srgbClr val="595959"/>
                </a:solidFill>
                <a:latin typeface="Montserrat SemiBold" panose="00000700000000000000" pitchFamily="2" charset="0"/>
              </a:endParaRPr>
            </a:p>
          </p:txBody>
        </p:sp>
      </p:grpSp>
    </p:spTree>
    <p:extLst>
      <p:ext uri="{BB962C8B-B14F-4D97-AF65-F5344CB8AC3E}">
        <p14:creationId xmlns:p14="http://schemas.microsoft.com/office/powerpoint/2010/main" val="1634143534"/>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advTm="0"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3575720" y="261760"/>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HEART TRANSPLANTATION</a:t>
            </a:r>
            <a:endParaRPr lang="en-US" sz="2800" b="1" i="0" u="none" dirty="0">
              <a:solidFill>
                <a:srgbClr val="595959"/>
              </a:solidFill>
              <a:latin typeface="Montserrat SemiBold" panose="00000700000000000000" pitchFamily="2" charset="0"/>
            </a:endParaRPr>
          </a:p>
        </p:txBody>
      </p:sp>
      <p:sp>
        <p:nvSpPr>
          <p:cNvPr id="6" name="TextBox 5">
            <a:extLst>
              <a:ext uri="{FF2B5EF4-FFF2-40B4-BE49-F238E27FC236}">
                <a16:creationId xmlns:a16="http://schemas.microsoft.com/office/drawing/2014/main" id="{3B5456EB-DB85-F543-76C5-7B30A1DF1FA2}"/>
              </a:ext>
            </a:extLst>
          </p:cNvPr>
          <p:cNvSpPr txBox="1"/>
          <p:nvPr/>
        </p:nvSpPr>
        <p:spPr>
          <a:xfrm>
            <a:off x="1199456" y="5310495"/>
            <a:ext cx="10225136" cy="646331"/>
          </a:xfrm>
          <a:prstGeom prst="rect">
            <a:avLst/>
          </a:prstGeom>
          <a:noFill/>
        </p:spPr>
        <p:txBody>
          <a:bodyPr wrap="square" rtlCol="0">
            <a:spAutoFit/>
          </a:bodyPr>
          <a:lstStyle/>
          <a:p>
            <a:pPr algn="ctr"/>
            <a:r>
              <a:rPr lang="en-US" sz="1200" dirty="0"/>
              <a:t>Reyes EB, Ha JW, Firdaus I, et al. Heart failure across Asia: Same healthcare burden but differences in organization of care. Int J </a:t>
            </a:r>
            <a:r>
              <a:rPr lang="en-US" sz="1200" dirty="0" err="1"/>
              <a:t>Cardiol</a:t>
            </a:r>
            <a:r>
              <a:rPr lang="en-US" sz="1200" dirty="0"/>
              <a:t>. 2016;223:163-167</a:t>
            </a:r>
          </a:p>
          <a:p>
            <a:pPr algn="ctr"/>
            <a:r>
              <a:rPr lang="en-US" sz="1200" dirty="0"/>
              <a:t>Viet Duc University Hospital</a:t>
            </a:r>
          </a:p>
          <a:p>
            <a:pPr algn="ctr"/>
            <a:endParaRPr lang="en-US" sz="1200" dirty="0"/>
          </a:p>
        </p:txBody>
      </p:sp>
      <p:graphicFrame>
        <p:nvGraphicFramePr>
          <p:cNvPr id="4" name="Chart 3">
            <a:extLst>
              <a:ext uri="{FF2B5EF4-FFF2-40B4-BE49-F238E27FC236}">
                <a16:creationId xmlns:a16="http://schemas.microsoft.com/office/drawing/2014/main" id="{BAFCA3E3-0099-A751-AB43-14A10FE1B33C}"/>
              </a:ext>
            </a:extLst>
          </p:cNvPr>
          <p:cNvGraphicFramePr/>
          <p:nvPr>
            <p:extLst>
              <p:ext uri="{D42A27DB-BD31-4B8C-83A1-F6EECF244321}">
                <p14:modId xmlns:p14="http://schemas.microsoft.com/office/powerpoint/2010/main" val="3678532473"/>
              </p:ext>
            </p:extLst>
          </p:nvPr>
        </p:nvGraphicFramePr>
        <p:xfrm>
          <a:off x="5303912" y="1556792"/>
          <a:ext cx="5790946"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895A29E-DF02-E401-1A78-E645157A9833}"/>
              </a:ext>
            </a:extLst>
          </p:cNvPr>
          <p:cNvSpPr txBox="1"/>
          <p:nvPr/>
        </p:nvSpPr>
        <p:spPr>
          <a:xfrm>
            <a:off x="4799856" y="1331481"/>
            <a:ext cx="3990746" cy="461665"/>
          </a:xfrm>
          <a:prstGeom prst="rect">
            <a:avLst/>
          </a:prstGeom>
          <a:noFill/>
        </p:spPr>
        <p:txBody>
          <a:bodyPr wrap="square" rtlCol="0">
            <a:spAutoFit/>
          </a:bodyPr>
          <a:lstStyle/>
          <a:p>
            <a:r>
              <a:rPr lang="en-US" dirty="0"/>
              <a:t>Vietnam: 1-3% HF</a:t>
            </a:r>
          </a:p>
        </p:txBody>
      </p:sp>
      <p:pic>
        <p:nvPicPr>
          <p:cNvPr id="2" name="Picture 1">
            <a:extLst>
              <a:ext uri="{FF2B5EF4-FFF2-40B4-BE49-F238E27FC236}">
                <a16:creationId xmlns:a16="http://schemas.microsoft.com/office/drawing/2014/main" id="{E7F1284E-1961-FDFB-651F-0B4CD4762ACD}"/>
              </a:ext>
            </a:extLst>
          </p:cNvPr>
          <p:cNvPicPr>
            <a:picLocks noChangeAspect="1"/>
          </p:cNvPicPr>
          <p:nvPr/>
        </p:nvPicPr>
        <p:blipFill>
          <a:blip r:embed="rId4"/>
          <a:stretch>
            <a:fillRect/>
          </a:stretch>
        </p:blipFill>
        <p:spPr>
          <a:xfrm>
            <a:off x="438768" y="1788496"/>
            <a:ext cx="4109060" cy="3281007"/>
          </a:xfrm>
          <a:prstGeom prst="rect">
            <a:avLst/>
          </a:prstGeom>
        </p:spPr>
      </p:pic>
    </p:spTree>
    <p:extLst>
      <p:ext uri="{BB962C8B-B14F-4D97-AF65-F5344CB8AC3E}">
        <p14:creationId xmlns:p14="http://schemas.microsoft.com/office/powerpoint/2010/main" val="23890685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8" name="Google Shape;168;p5"/>
          <p:cNvPicPr preferRelativeResize="0"/>
          <p:nvPr/>
        </p:nvPicPr>
        <p:blipFill rotWithShape="1">
          <a:blip r:embed="rId3">
            <a:alphaModFix/>
          </a:blip>
          <a:srcRect/>
          <a:stretch/>
        </p:blipFill>
        <p:spPr>
          <a:xfrm>
            <a:off x="431054" y="2986654"/>
            <a:ext cx="1573709" cy="1165960"/>
          </a:xfrm>
          <a:prstGeom prst="rect">
            <a:avLst/>
          </a:prstGeom>
          <a:noFill/>
          <a:ln>
            <a:noFill/>
          </a:ln>
        </p:spPr>
      </p:pic>
      <p:pic>
        <p:nvPicPr>
          <p:cNvPr id="170" name="Google Shape;170;p5"/>
          <p:cNvPicPr preferRelativeResize="0"/>
          <p:nvPr/>
        </p:nvPicPr>
        <p:blipFill rotWithShape="1">
          <a:blip r:embed="rId4">
            <a:alphaModFix/>
          </a:blip>
          <a:srcRect/>
          <a:stretch/>
        </p:blipFill>
        <p:spPr>
          <a:xfrm>
            <a:off x="594586" y="5832859"/>
            <a:ext cx="1282719" cy="707886"/>
          </a:xfrm>
          <a:prstGeom prst="rect">
            <a:avLst/>
          </a:prstGeom>
          <a:noFill/>
          <a:ln>
            <a:noFill/>
          </a:ln>
        </p:spPr>
      </p:pic>
      <p:sp>
        <p:nvSpPr>
          <p:cNvPr id="171" name="Google Shape;171;p5"/>
          <p:cNvSpPr txBox="1"/>
          <p:nvPr/>
        </p:nvSpPr>
        <p:spPr>
          <a:xfrm>
            <a:off x="2210595" y="3107172"/>
            <a:ext cx="228565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52m, 33 case/y,  16 centers</a:t>
            </a:r>
            <a:endParaRPr sz="2000" dirty="0">
              <a:solidFill>
                <a:schemeClr val="dk1"/>
              </a:solidFill>
              <a:latin typeface="Arial"/>
              <a:ea typeface="Arial"/>
              <a:cs typeface="Arial"/>
              <a:sym typeface="Arial"/>
            </a:endParaRPr>
          </a:p>
        </p:txBody>
      </p:sp>
      <p:sp>
        <p:nvSpPr>
          <p:cNvPr id="172" name="Google Shape;172;p5"/>
          <p:cNvSpPr txBox="1"/>
          <p:nvPr/>
        </p:nvSpPr>
        <p:spPr>
          <a:xfrm>
            <a:off x="2210595" y="5832859"/>
            <a:ext cx="279091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24M, 30 cases/y, 18 centers</a:t>
            </a:r>
            <a:endParaRPr sz="2000" dirty="0">
              <a:solidFill>
                <a:schemeClr val="dk1"/>
              </a:solidFill>
              <a:latin typeface="Arial"/>
              <a:ea typeface="Arial"/>
              <a:cs typeface="Arial"/>
              <a:sym typeface="Arial"/>
            </a:endParaRPr>
          </a:p>
        </p:txBody>
      </p:sp>
      <p:pic>
        <p:nvPicPr>
          <p:cNvPr id="173" name="Google Shape;173;p5"/>
          <p:cNvPicPr preferRelativeResize="0"/>
          <p:nvPr/>
        </p:nvPicPr>
        <p:blipFill rotWithShape="1">
          <a:blip r:embed="rId5">
            <a:alphaModFix/>
          </a:blip>
          <a:srcRect/>
          <a:stretch/>
        </p:blipFill>
        <p:spPr>
          <a:xfrm>
            <a:off x="431054" y="1567756"/>
            <a:ext cx="1573709" cy="1135583"/>
          </a:xfrm>
          <a:prstGeom prst="rect">
            <a:avLst/>
          </a:prstGeom>
          <a:noFill/>
          <a:ln>
            <a:noFill/>
          </a:ln>
        </p:spPr>
      </p:pic>
      <p:sp>
        <p:nvSpPr>
          <p:cNvPr id="174" name="Google Shape;174;p5"/>
          <p:cNvSpPr txBox="1"/>
          <p:nvPr/>
        </p:nvSpPr>
        <p:spPr>
          <a:xfrm>
            <a:off x="2254016" y="1584711"/>
            <a:ext cx="270407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100M, ~130 cases/ 15 years, 6 centers</a:t>
            </a:r>
            <a:endParaRPr sz="1800" dirty="0">
              <a:solidFill>
                <a:schemeClr val="dk1"/>
              </a:solidFill>
              <a:latin typeface="Arial"/>
              <a:ea typeface="Arial"/>
              <a:cs typeface="Arial"/>
              <a:sym typeface="Arial"/>
            </a:endParaRPr>
          </a:p>
        </p:txBody>
      </p:sp>
      <p:sp>
        <p:nvSpPr>
          <p:cNvPr id="175" name="Google Shape;175;p5"/>
          <p:cNvSpPr txBox="1"/>
          <p:nvPr/>
        </p:nvSpPr>
        <p:spPr>
          <a:xfrm>
            <a:off x="2210595" y="4626958"/>
            <a:ext cx="244790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47M, 300 cases/y, 18 centers</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2" name="文本框 11">
            <a:extLst>
              <a:ext uri="{FF2B5EF4-FFF2-40B4-BE49-F238E27FC236}">
                <a16:creationId xmlns:a16="http://schemas.microsoft.com/office/drawing/2014/main" id="{36C93500-E0E6-1AA9-4092-D6BB2089B64A}"/>
              </a:ext>
            </a:extLst>
          </p:cNvPr>
          <p:cNvSpPr txBox="1">
            <a:spLocks noChangeArrowheads="1"/>
          </p:cNvSpPr>
          <p:nvPr/>
        </p:nvSpPr>
        <p:spPr bwMode="auto">
          <a:xfrm>
            <a:off x="3645773" y="196449"/>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HEART TRANSPLANTATION</a:t>
            </a:r>
            <a:endParaRPr lang="en-US" sz="2800" b="1" i="0" u="none" dirty="0">
              <a:solidFill>
                <a:srgbClr val="595959"/>
              </a:solidFill>
              <a:latin typeface="Montserrat SemiBold" panose="00000700000000000000" pitchFamily="2" charset="0"/>
            </a:endParaRPr>
          </a:p>
        </p:txBody>
      </p:sp>
      <p:pic>
        <p:nvPicPr>
          <p:cNvPr id="3" name="Picture 2">
            <a:extLst>
              <a:ext uri="{FF2B5EF4-FFF2-40B4-BE49-F238E27FC236}">
                <a16:creationId xmlns:a16="http://schemas.microsoft.com/office/drawing/2014/main" id="{064A7632-9630-9E5F-4009-32A9D6E35027}"/>
              </a:ext>
            </a:extLst>
          </p:cNvPr>
          <p:cNvPicPr>
            <a:picLocks noChangeAspect="1"/>
          </p:cNvPicPr>
          <p:nvPr/>
        </p:nvPicPr>
        <p:blipFill>
          <a:blip r:embed="rId6"/>
          <a:stretch>
            <a:fillRect/>
          </a:stretch>
        </p:blipFill>
        <p:spPr>
          <a:xfrm>
            <a:off x="431053" y="4383584"/>
            <a:ext cx="1573709" cy="1187486"/>
          </a:xfrm>
          <a:prstGeom prst="rect">
            <a:avLst/>
          </a:prstGeom>
        </p:spPr>
      </p:pic>
      <p:pic>
        <p:nvPicPr>
          <p:cNvPr id="5" name="Picture 4">
            <a:extLst>
              <a:ext uri="{FF2B5EF4-FFF2-40B4-BE49-F238E27FC236}">
                <a16:creationId xmlns:a16="http://schemas.microsoft.com/office/drawing/2014/main" id="{0691BA2C-F000-1346-8579-B84E30C3CE83}"/>
              </a:ext>
            </a:extLst>
          </p:cNvPr>
          <p:cNvPicPr>
            <a:picLocks noChangeAspect="1"/>
          </p:cNvPicPr>
          <p:nvPr/>
        </p:nvPicPr>
        <p:blipFill>
          <a:blip r:embed="rId7"/>
          <a:stretch>
            <a:fillRect/>
          </a:stretch>
        </p:blipFill>
        <p:spPr>
          <a:xfrm>
            <a:off x="8403312" y="1907876"/>
            <a:ext cx="3788688" cy="3105300"/>
          </a:xfrm>
          <a:prstGeom prst="rect">
            <a:avLst/>
          </a:prstGeom>
        </p:spPr>
      </p:pic>
      <p:pic>
        <p:nvPicPr>
          <p:cNvPr id="7" name="Picture 6">
            <a:extLst>
              <a:ext uri="{FF2B5EF4-FFF2-40B4-BE49-F238E27FC236}">
                <a16:creationId xmlns:a16="http://schemas.microsoft.com/office/drawing/2014/main" id="{B7D998DE-B5FB-DF8C-BBB9-6839EA042785}"/>
              </a:ext>
            </a:extLst>
          </p:cNvPr>
          <p:cNvPicPr>
            <a:picLocks noChangeAspect="1"/>
          </p:cNvPicPr>
          <p:nvPr/>
        </p:nvPicPr>
        <p:blipFill>
          <a:blip r:embed="rId8"/>
          <a:stretch>
            <a:fillRect/>
          </a:stretch>
        </p:blipFill>
        <p:spPr>
          <a:xfrm>
            <a:off x="4831285" y="1970220"/>
            <a:ext cx="3641300" cy="3042955"/>
          </a:xfrm>
          <a:prstGeom prst="rect">
            <a:avLst/>
          </a:prstGeom>
        </p:spPr>
      </p:pic>
      <p:sp>
        <p:nvSpPr>
          <p:cNvPr id="8" name="TextBox 7">
            <a:extLst>
              <a:ext uri="{FF2B5EF4-FFF2-40B4-BE49-F238E27FC236}">
                <a16:creationId xmlns:a16="http://schemas.microsoft.com/office/drawing/2014/main" id="{67ED6F67-13EB-D7DA-69B0-8482F290C85E}"/>
              </a:ext>
            </a:extLst>
          </p:cNvPr>
          <p:cNvSpPr txBox="1"/>
          <p:nvPr/>
        </p:nvSpPr>
        <p:spPr>
          <a:xfrm>
            <a:off x="5951984" y="5319455"/>
            <a:ext cx="5677895" cy="461665"/>
          </a:xfrm>
          <a:prstGeom prst="rect">
            <a:avLst/>
          </a:prstGeom>
          <a:noFill/>
        </p:spPr>
        <p:txBody>
          <a:bodyPr wrap="square" rtlCol="0">
            <a:spAutoFit/>
          </a:bodyPr>
          <a:lstStyle/>
          <a:p>
            <a:pPr algn="ctr"/>
            <a:r>
              <a:rPr lang="en-US" sz="1200" dirty="0"/>
              <a:t>Waiting list and post-transplant outcome in Sweden after national centralization of heart transplant surgery</a:t>
            </a:r>
          </a:p>
        </p:txBody>
      </p:sp>
    </p:spTree>
    <p:extLst>
      <p:ext uri="{BB962C8B-B14F-4D97-AF65-F5344CB8AC3E}">
        <p14:creationId xmlns:p14="http://schemas.microsoft.com/office/powerpoint/2010/main" val="1264196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4F0FB0C6-88D5-3B04-C5B3-3217BFC7B903}"/>
            </a:ext>
          </a:extLst>
        </p:cNvPr>
        <p:cNvGrpSpPr/>
        <p:nvPr/>
      </p:nvGrpSpPr>
      <p:grpSpPr>
        <a:xfrm>
          <a:off x="0" y="0"/>
          <a:ext cx="0" cy="0"/>
          <a:chOff x="0" y="0"/>
          <a:chExt cx="0" cy="0"/>
        </a:xfrm>
      </p:grpSpPr>
      <p:sp>
        <p:nvSpPr>
          <p:cNvPr id="2" name="文本框 11">
            <a:extLst>
              <a:ext uri="{FF2B5EF4-FFF2-40B4-BE49-F238E27FC236}">
                <a16:creationId xmlns:a16="http://schemas.microsoft.com/office/drawing/2014/main" id="{5CC3F481-710C-8005-BAE5-FE96D407E070}"/>
              </a:ext>
            </a:extLst>
          </p:cNvPr>
          <p:cNvSpPr txBox="1">
            <a:spLocks noChangeArrowheads="1"/>
          </p:cNvSpPr>
          <p:nvPr/>
        </p:nvSpPr>
        <p:spPr bwMode="auto">
          <a:xfrm>
            <a:off x="3645773" y="196449"/>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HEART TRANSPLANTATION</a:t>
            </a:r>
            <a:endParaRPr lang="en-US" sz="2800" b="1" i="0" u="none" dirty="0">
              <a:solidFill>
                <a:srgbClr val="595959"/>
              </a:solidFill>
              <a:latin typeface="Montserrat SemiBold" panose="00000700000000000000" pitchFamily="2" charset="0"/>
            </a:endParaRPr>
          </a:p>
        </p:txBody>
      </p:sp>
      <p:grpSp>
        <p:nvGrpSpPr>
          <p:cNvPr id="14" name="Google Shape;161;p5">
            <a:extLst>
              <a:ext uri="{FF2B5EF4-FFF2-40B4-BE49-F238E27FC236}">
                <a16:creationId xmlns:a16="http://schemas.microsoft.com/office/drawing/2014/main" id="{C10A07AC-EF6F-BF96-DCF1-0903F9B305D8}"/>
              </a:ext>
            </a:extLst>
          </p:cNvPr>
          <p:cNvGrpSpPr/>
          <p:nvPr/>
        </p:nvGrpSpPr>
        <p:grpSpPr>
          <a:xfrm>
            <a:off x="6202" y="1556792"/>
            <a:ext cx="7758053" cy="2987794"/>
            <a:chOff x="4773980" y="3881215"/>
            <a:chExt cx="6821949" cy="2075933"/>
          </a:xfrm>
        </p:grpSpPr>
        <p:pic>
          <p:nvPicPr>
            <p:cNvPr id="15" name="Google Shape;162;p5">
              <a:extLst>
                <a:ext uri="{FF2B5EF4-FFF2-40B4-BE49-F238E27FC236}">
                  <a16:creationId xmlns:a16="http://schemas.microsoft.com/office/drawing/2014/main" id="{C91FB113-4825-8A5F-5EE3-87581323C484}"/>
                </a:ext>
              </a:extLst>
            </p:cNvPr>
            <p:cNvPicPr preferRelativeResize="0"/>
            <p:nvPr/>
          </p:nvPicPr>
          <p:blipFill rotWithShape="1">
            <a:blip r:embed="rId3">
              <a:alphaModFix/>
            </a:blip>
            <a:srcRect/>
            <a:stretch/>
          </p:blipFill>
          <p:spPr>
            <a:xfrm>
              <a:off x="4773980" y="3881215"/>
              <a:ext cx="2298700" cy="2075933"/>
            </a:xfrm>
            <a:prstGeom prst="rect">
              <a:avLst/>
            </a:prstGeom>
            <a:noFill/>
            <a:ln>
              <a:noFill/>
            </a:ln>
          </p:spPr>
        </p:pic>
        <p:pic>
          <p:nvPicPr>
            <p:cNvPr id="16" name="Google Shape;163;p5">
              <a:extLst>
                <a:ext uri="{FF2B5EF4-FFF2-40B4-BE49-F238E27FC236}">
                  <a16:creationId xmlns:a16="http://schemas.microsoft.com/office/drawing/2014/main" id="{45225989-1B31-731B-CF2E-84F1F37E5A6F}"/>
                </a:ext>
              </a:extLst>
            </p:cNvPr>
            <p:cNvPicPr preferRelativeResize="0"/>
            <p:nvPr/>
          </p:nvPicPr>
          <p:blipFill rotWithShape="1">
            <a:blip r:embed="rId4">
              <a:alphaModFix/>
            </a:blip>
            <a:srcRect/>
            <a:stretch/>
          </p:blipFill>
          <p:spPr>
            <a:xfrm>
              <a:off x="7122434" y="4279861"/>
              <a:ext cx="1366275" cy="1278622"/>
            </a:xfrm>
            <a:prstGeom prst="rect">
              <a:avLst/>
            </a:prstGeom>
            <a:noFill/>
            <a:ln>
              <a:noFill/>
            </a:ln>
          </p:spPr>
        </p:pic>
        <p:pic>
          <p:nvPicPr>
            <p:cNvPr id="17" name="Google Shape;164;p5">
              <a:extLst>
                <a:ext uri="{FF2B5EF4-FFF2-40B4-BE49-F238E27FC236}">
                  <a16:creationId xmlns:a16="http://schemas.microsoft.com/office/drawing/2014/main" id="{7AE90D85-D5D7-4948-36F8-0D58C54BF9C3}"/>
                </a:ext>
              </a:extLst>
            </p:cNvPr>
            <p:cNvPicPr preferRelativeResize="0"/>
            <p:nvPr/>
          </p:nvPicPr>
          <p:blipFill rotWithShape="1">
            <a:blip r:embed="rId5">
              <a:alphaModFix/>
            </a:blip>
            <a:srcRect/>
            <a:stretch/>
          </p:blipFill>
          <p:spPr>
            <a:xfrm>
              <a:off x="8918427" y="4410291"/>
              <a:ext cx="1203838" cy="1017768"/>
            </a:xfrm>
            <a:prstGeom prst="rect">
              <a:avLst/>
            </a:prstGeom>
            <a:noFill/>
            <a:ln>
              <a:noFill/>
            </a:ln>
          </p:spPr>
        </p:pic>
        <p:pic>
          <p:nvPicPr>
            <p:cNvPr id="18" name="Google Shape;165;p5">
              <a:extLst>
                <a:ext uri="{FF2B5EF4-FFF2-40B4-BE49-F238E27FC236}">
                  <a16:creationId xmlns:a16="http://schemas.microsoft.com/office/drawing/2014/main" id="{D43E35B0-8199-1142-7C33-9236A7751369}"/>
                </a:ext>
              </a:extLst>
            </p:cNvPr>
            <p:cNvPicPr preferRelativeResize="0"/>
            <p:nvPr/>
          </p:nvPicPr>
          <p:blipFill rotWithShape="1">
            <a:blip r:embed="rId6">
              <a:alphaModFix/>
            </a:blip>
            <a:srcRect/>
            <a:stretch/>
          </p:blipFill>
          <p:spPr>
            <a:xfrm>
              <a:off x="10426174" y="4409629"/>
              <a:ext cx="1169754" cy="1019088"/>
            </a:xfrm>
            <a:prstGeom prst="rect">
              <a:avLst/>
            </a:prstGeom>
            <a:noFill/>
            <a:ln>
              <a:noFill/>
            </a:ln>
          </p:spPr>
        </p:pic>
      </p:grpSp>
      <p:pic>
        <p:nvPicPr>
          <p:cNvPr id="20" name="Picture 19">
            <a:extLst>
              <a:ext uri="{FF2B5EF4-FFF2-40B4-BE49-F238E27FC236}">
                <a16:creationId xmlns:a16="http://schemas.microsoft.com/office/drawing/2014/main" id="{99768D73-87E0-48BF-46AD-6D47D0B79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2259" y="2317314"/>
            <a:ext cx="1819012" cy="1478111"/>
          </a:xfrm>
          <a:prstGeom prst="rect">
            <a:avLst/>
          </a:prstGeom>
        </p:spPr>
      </p:pic>
      <p:pic>
        <p:nvPicPr>
          <p:cNvPr id="21" name="Picture 20">
            <a:extLst>
              <a:ext uri="{FF2B5EF4-FFF2-40B4-BE49-F238E27FC236}">
                <a16:creationId xmlns:a16="http://schemas.microsoft.com/office/drawing/2014/main" id="{333C5A6C-ED60-F3F1-72F2-8A562C8B56FF}"/>
              </a:ext>
            </a:extLst>
          </p:cNvPr>
          <p:cNvPicPr>
            <a:picLocks noChangeAspect="1"/>
          </p:cNvPicPr>
          <p:nvPr/>
        </p:nvPicPr>
        <p:blipFill>
          <a:blip r:embed="rId8"/>
          <a:stretch>
            <a:fillRect/>
          </a:stretch>
        </p:blipFill>
        <p:spPr>
          <a:xfrm>
            <a:off x="7924693" y="2280896"/>
            <a:ext cx="1590397" cy="1502197"/>
          </a:xfrm>
          <a:prstGeom prst="rect">
            <a:avLst/>
          </a:prstGeom>
        </p:spPr>
      </p:pic>
      <p:graphicFrame>
        <p:nvGraphicFramePr>
          <p:cNvPr id="22" name="Google Shape;174;p5">
            <a:extLst>
              <a:ext uri="{FF2B5EF4-FFF2-40B4-BE49-F238E27FC236}">
                <a16:creationId xmlns:a16="http://schemas.microsoft.com/office/drawing/2014/main" id="{C996EFF2-D90C-2671-07A7-6CBE70D28D1E}"/>
              </a:ext>
            </a:extLst>
          </p:cNvPr>
          <p:cNvGraphicFramePr/>
          <p:nvPr>
            <p:extLst>
              <p:ext uri="{D42A27DB-BD31-4B8C-83A1-F6EECF244321}">
                <p14:modId xmlns:p14="http://schemas.microsoft.com/office/powerpoint/2010/main" val="2131689169"/>
              </p:ext>
            </p:extLst>
          </p:nvPr>
        </p:nvGraphicFramePr>
        <p:xfrm>
          <a:off x="3084290" y="4365104"/>
          <a:ext cx="6430800" cy="2316500"/>
        </p:xfrm>
        <a:graphic>
          <a:graphicData uri="http://schemas.openxmlformats.org/drawingml/2006/table">
            <a:tbl>
              <a:tblPr firstRow="1" bandRow="1">
                <a:tableStyleId>{B301B821-A1FF-4177-AEE7-76D212191A09}</a:tableStyleId>
              </a:tblPr>
              <a:tblGrid>
                <a:gridCol w="3215400">
                  <a:extLst>
                    <a:ext uri="{9D8B030D-6E8A-4147-A177-3AD203B41FA5}">
                      <a16:colId xmlns:a16="http://schemas.microsoft.com/office/drawing/2014/main" val="20000"/>
                    </a:ext>
                  </a:extLst>
                </a:gridCol>
                <a:gridCol w="3215400">
                  <a:extLst>
                    <a:ext uri="{9D8B030D-6E8A-4147-A177-3AD203B41FA5}">
                      <a16:colId xmlns:a16="http://schemas.microsoft.com/office/drawing/2014/main" val="20001"/>
                    </a:ext>
                  </a:extLst>
                </a:gridCol>
              </a:tblGrid>
              <a:tr h="2999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err="1">
                          <a:latin typeface="Arial" panose="020B0604020202020204" pitchFamily="34" charset="0"/>
                          <a:cs typeface="Arial" panose="020B0604020202020204" pitchFamily="34" charset="0"/>
                        </a:rPr>
                        <a:t>Bệnh</a:t>
                      </a:r>
                      <a:r>
                        <a:rPr lang="en-US" sz="2000" u="none" strike="noStrike" cap="none" dirty="0">
                          <a:latin typeface="Arial" panose="020B0604020202020204" pitchFamily="34" charset="0"/>
                          <a:cs typeface="Arial" panose="020B0604020202020204" pitchFamily="34" charset="0"/>
                        </a:rPr>
                        <a:t> </a:t>
                      </a:r>
                      <a:r>
                        <a:rPr lang="en-US" sz="2000" u="none" strike="noStrike" cap="none" dirty="0" err="1">
                          <a:latin typeface="Arial" panose="020B0604020202020204" pitchFamily="34" charset="0"/>
                          <a:cs typeface="Arial" panose="020B0604020202020204" pitchFamily="34" charset="0"/>
                        </a:rPr>
                        <a:t>viện</a:t>
                      </a:r>
                      <a:endParaRPr sz="2000" u="none" strike="noStrike" cap="none"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panose="020B0604020202020204" pitchFamily="34" charset="0"/>
                          <a:cs typeface="Arial" panose="020B0604020202020204" pitchFamily="34" charset="0"/>
                        </a:rPr>
                        <a:t>Số ca</a:t>
                      </a:r>
                      <a:endParaRPr sz="2000" u="none" strike="noStrike" cap="none">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0"/>
                  </a:ext>
                </a:extLst>
              </a:tr>
              <a:tr h="2999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Arial" panose="020B0604020202020204" pitchFamily="34" charset="0"/>
                          <a:cs typeface="Arial" panose="020B0604020202020204" pitchFamily="34" charset="0"/>
                        </a:rPr>
                        <a:t>Việt Đức</a:t>
                      </a:r>
                      <a:endParaRPr sz="20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Arial" panose="020B0604020202020204" pitchFamily="34" charset="0"/>
                          <a:cs typeface="Arial" panose="020B0604020202020204" pitchFamily="34" charset="0"/>
                        </a:rPr>
                        <a:t>TƯ </a:t>
                      </a:r>
                      <a:r>
                        <a:rPr lang="en-US" sz="2000" u="none" strike="noStrike" cap="none" dirty="0" err="1">
                          <a:latin typeface="Arial" panose="020B0604020202020204" pitchFamily="34" charset="0"/>
                          <a:cs typeface="Arial" panose="020B0604020202020204" pitchFamily="34" charset="0"/>
                        </a:rPr>
                        <a:t>Huế</a:t>
                      </a:r>
                      <a:endParaRPr sz="20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err="1">
                          <a:latin typeface="Arial" panose="020B0604020202020204" pitchFamily="34" charset="0"/>
                          <a:cs typeface="Arial" panose="020B0604020202020204" pitchFamily="34" charset="0"/>
                        </a:rPr>
                        <a:t>Chợ</a:t>
                      </a:r>
                      <a:r>
                        <a:rPr lang="en-US" sz="2000" u="none" strike="noStrike" cap="none" dirty="0">
                          <a:latin typeface="Arial" panose="020B0604020202020204" pitchFamily="34" charset="0"/>
                          <a:cs typeface="Arial" panose="020B0604020202020204" pitchFamily="34" charset="0"/>
                        </a:rPr>
                        <a:t> </a:t>
                      </a:r>
                      <a:r>
                        <a:rPr lang="en-US" sz="2000" u="none" strike="noStrike" cap="none" dirty="0" err="1">
                          <a:latin typeface="Arial" panose="020B0604020202020204" pitchFamily="34" charset="0"/>
                          <a:cs typeface="Arial" panose="020B0604020202020204" pitchFamily="34" charset="0"/>
                        </a:rPr>
                        <a:t>Rẫy</a:t>
                      </a:r>
                      <a:endParaRPr sz="20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Arial" panose="020B0604020202020204" pitchFamily="34" charset="0"/>
                          <a:cs typeface="Arial" panose="020B0604020202020204" pitchFamily="34" charset="0"/>
                        </a:rPr>
                        <a:t>Quân Y 103_ HVQY</a:t>
                      </a:r>
                      <a:endParaRPr lang="vi-VN" sz="20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vi-VN" sz="2000" u="none" strike="noStrike" cap="none" dirty="0">
                          <a:latin typeface="Arial" panose="020B0604020202020204" pitchFamily="34" charset="0"/>
                          <a:cs typeface="Arial" panose="020B0604020202020204" pitchFamily="34" charset="0"/>
                        </a:rPr>
                        <a:t>BV 108</a:t>
                      </a:r>
                    </a:p>
                    <a:p>
                      <a:pPr marL="0" marR="0" lvl="0" indent="0" algn="l" rtl="0">
                        <a:lnSpc>
                          <a:spcPct val="100000"/>
                        </a:lnSpc>
                        <a:spcBef>
                          <a:spcPts val="0"/>
                        </a:spcBef>
                        <a:spcAft>
                          <a:spcPts val="0"/>
                        </a:spcAft>
                        <a:buClr>
                          <a:srgbClr val="000000"/>
                        </a:buClr>
                        <a:buSzPts val="2000"/>
                        <a:buFont typeface="Arial"/>
                        <a:buNone/>
                      </a:pPr>
                      <a:r>
                        <a:rPr lang="vi-VN" sz="2000" u="none" strike="noStrike" cap="none" dirty="0">
                          <a:latin typeface="Arial" panose="020B0604020202020204" pitchFamily="34" charset="0"/>
                          <a:cs typeface="Arial" panose="020B0604020202020204" pitchFamily="34" charset="0"/>
                        </a:rPr>
                        <a:t>UMC</a:t>
                      </a: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FF0000"/>
                          </a:solidFill>
                          <a:latin typeface="Arial" panose="020B0604020202020204" pitchFamily="34" charset="0"/>
                          <a:cs typeface="Arial" panose="020B0604020202020204" pitchFamily="34" charset="0"/>
                        </a:rPr>
                        <a:t>101</a:t>
                      </a:r>
                      <a:endParaRPr sz="2000" u="none" strike="noStrike" cap="none" dirty="0">
                        <a:solidFill>
                          <a:srgbClr val="FF0000"/>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FF0000"/>
                          </a:solidFill>
                          <a:latin typeface="Arial" panose="020B0604020202020204" pitchFamily="34" charset="0"/>
                          <a:cs typeface="Arial" panose="020B0604020202020204" pitchFamily="34" charset="0"/>
                        </a:rPr>
                        <a:t>20</a:t>
                      </a:r>
                      <a:endParaRPr sz="2000" u="none" strike="noStrike" cap="none" dirty="0">
                        <a:solidFill>
                          <a:srgbClr val="FF0000"/>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vi-VN" sz="2000" u="none" strike="noStrike" cap="none" dirty="0">
                          <a:solidFill>
                            <a:srgbClr val="FF0000"/>
                          </a:solidFill>
                          <a:latin typeface="Arial" panose="020B0604020202020204" pitchFamily="34" charset="0"/>
                          <a:cs typeface="Arial" panose="020B0604020202020204" pitchFamily="34" charset="0"/>
                        </a:rPr>
                        <a:t>11</a:t>
                      </a:r>
                      <a:endParaRPr sz="2000" u="none" strike="noStrike" cap="none" dirty="0">
                        <a:solidFill>
                          <a:srgbClr val="FF0000"/>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FF0000"/>
                          </a:solidFill>
                          <a:latin typeface="Arial" panose="020B0604020202020204" pitchFamily="34" charset="0"/>
                          <a:cs typeface="Arial" panose="020B0604020202020204" pitchFamily="34" charset="0"/>
                        </a:rPr>
                        <a:t>2</a:t>
                      </a:r>
                      <a:endParaRPr lang="vi-VN" sz="2000" u="none" strike="noStrike" cap="none" dirty="0">
                        <a:solidFill>
                          <a:srgbClr val="FF0000"/>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FF0000"/>
                          </a:solidFill>
                          <a:latin typeface="Arial" panose="020B0604020202020204" pitchFamily="34" charset="0"/>
                          <a:cs typeface="Arial" panose="020B0604020202020204" pitchFamily="34" charset="0"/>
                        </a:rPr>
                        <a:t>5</a:t>
                      </a:r>
                      <a:endParaRPr lang="vi-VN" sz="2000" u="none" strike="noStrike" cap="none" dirty="0">
                        <a:solidFill>
                          <a:srgbClr val="FF0000"/>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FF0000"/>
                          </a:solidFill>
                          <a:latin typeface="Arial" panose="020B0604020202020204" pitchFamily="34" charset="0"/>
                          <a:cs typeface="Arial" panose="020B0604020202020204" pitchFamily="34" charset="0"/>
                        </a:rPr>
                        <a:t>4</a:t>
                      </a:r>
                      <a:endParaRPr sz="2000" u="none" strike="noStrike" cap="none" dirty="0">
                        <a:solidFill>
                          <a:srgbClr val="FF0000"/>
                        </a:solidFill>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36204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3575720" y="261760"/>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HEART TRANSPLANTATION</a:t>
            </a:r>
            <a:endParaRPr lang="en-US" sz="2800" b="1" i="0" u="none" dirty="0">
              <a:solidFill>
                <a:srgbClr val="595959"/>
              </a:solidFill>
              <a:latin typeface="Montserrat SemiBold" panose="00000700000000000000" pitchFamily="2" charset="0"/>
            </a:endParaRPr>
          </a:p>
        </p:txBody>
      </p:sp>
      <p:sp>
        <p:nvSpPr>
          <p:cNvPr id="6" name="TextBox 5">
            <a:extLst>
              <a:ext uri="{FF2B5EF4-FFF2-40B4-BE49-F238E27FC236}">
                <a16:creationId xmlns:a16="http://schemas.microsoft.com/office/drawing/2014/main" id="{3B5456EB-DB85-F543-76C5-7B30A1DF1FA2}"/>
              </a:ext>
            </a:extLst>
          </p:cNvPr>
          <p:cNvSpPr txBox="1"/>
          <p:nvPr/>
        </p:nvSpPr>
        <p:spPr>
          <a:xfrm>
            <a:off x="5951983" y="5549146"/>
            <a:ext cx="5677895" cy="461665"/>
          </a:xfrm>
          <a:prstGeom prst="rect">
            <a:avLst/>
          </a:prstGeom>
          <a:noFill/>
        </p:spPr>
        <p:txBody>
          <a:bodyPr wrap="square" rtlCol="0">
            <a:spAutoFit/>
          </a:bodyPr>
          <a:lstStyle/>
          <a:p>
            <a:pPr algn="ctr"/>
            <a:r>
              <a:rPr lang="en-US" sz="1200" dirty="0"/>
              <a:t>Heart Transplantation in the United States: Analysis of the UNOS Database 1991–2019</a:t>
            </a:r>
          </a:p>
          <a:p>
            <a:pPr algn="ctr"/>
            <a:endParaRPr lang="en-US" sz="1200" dirty="0"/>
          </a:p>
        </p:txBody>
      </p:sp>
      <p:sp>
        <p:nvSpPr>
          <p:cNvPr id="5" name="TextBox 4">
            <a:extLst>
              <a:ext uri="{FF2B5EF4-FFF2-40B4-BE49-F238E27FC236}">
                <a16:creationId xmlns:a16="http://schemas.microsoft.com/office/drawing/2014/main" id="{4895A29E-DF02-E401-1A78-E645157A9833}"/>
              </a:ext>
            </a:extLst>
          </p:cNvPr>
          <p:cNvSpPr txBox="1"/>
          <p:nvPr/>
        </p:nvSpPr>
        <p:spPr>
          <a:xfrm>
            <a:off x="1580347" y="5346509"/>
            <a:ext cx="3990746" cy="1200329"/>
          </a:xfrm>
          <a:prstGeom prst="rect">
            <a:avLst/>
          </a:prstGeom>
          <a:noFill/>
        </p:spPr>
        <p:txBody>
          <a:bodyPr wrap="square" rtlCol="0">
            <a:spAutoFit/>
          </a:bodyPr>
          <a:lstStyle/>
          <a:p>
            <a:r>
              <a:rPr lang="en-US" dirty="0"/>
              <a:t>Vietnam: 1-3% HF</a:t>
            </a:r>
          </a:p>
          <a:p>
            <a:r>
              <a:rPr lang="en-US" dirty="0" err="1"/>
              <a:t>Ước</a:t>
            </a:r>
            <a:r>
              <a:rPr lang="en-US" dirty="0"/>
              <a:t> </a:t>
            </a:r>
            <a:r>
              <a:rPr lang="en-US" dirty="0" err="1"/>
              <a:t>tính</a:t>
            </a:r>
            <a:r>
              <a:rPr lang="en-US" dirty="0"/>
              <a:t> </a:t>
            </a:r>
            <a:r>
              <a:rPr lang="en-US" dirty="0" err="1"/>
              <a:t>hàng</a:t>
            </a:r>
            <a:r>
              <a:rPr lang="en-US" dirty="0"/>
              <a:t> </a:t>
            </a:r>
            <a:r>
              <a:rPr lang="en-US" dirty="0" err="1"/>
              <a:t>ngàn</a:t>
            </a:r>
            <a:r>
              <a:rPr lang="en-US" dirty="0"/>
              <a:t> </a:t>
            </a:r>
            <a:r>
              <a:rPr lang="en-US" dirty="0" err="1"/>
              <a:t>bệnh</a:t>
            </a:r>
            <a:r>
              <a:rPr lang="en-US" dirty="0"/>
              <a:t> </a:t>
            </a:r>
            <a:r>
              <a:rPr lang="en-US" dirty="0" err="1"/>
              <a:t>nhân</a:t>
            </a:r>
            <a:r>
              <a:rPr lang="en-US" dirty="0"/>
              <a:t> </a:t>
            </a:r>
            <a:r>
              <a:rPr lang="en-US" dirty="0" err="1"/>
              <a:t>có</a:t>
            </a:r>
            <a:r>
              <a:rPr lang="en-US" dirty="0"/>
              <a:t> </a:t>
            </a:r>
            <a:r>
              <a:rPr lang="en-US" dirty="0" err="1"/>
              <a:t>chỉ</a:t>
            </a:r>
            <a:r>
              <a:rPr lang="en-US" dirty="0"/>
              <a:t> </a:t>
            </a:r>
            <a:r>
              <a:rPr lang="en-US" dirty="0" err="1"/>
              <a:t>định</a:t>
            </a:r>
            <a:r>
              <a:rPr lang="en-US" dirty="0"/>
              <a:t> </a:t>
            </a:r>
            <a:r>
              <a:rPr lang="en-US" dirty="0" err="1"/>
              <a:t>ghép</a:t>
            </a:r>
            <a:r>
              <a:rPr lang="en-US" dirty="0"/>
              <a:t> </a:t>
            </a:r>
            <a:r>
              <a:rPr lang="en-US" dirty="0" err="1"/>
              <a:t>tim</a:t>
            </a:r>
            <a:endParaRPr lang="en-US" dirty="0"/>
          </a:p>
        </p:txBody>
      </p:sp>
      <p:pic>
        <p:nvPicPr>
          <p:cNvPr id="2" name="Picture 1">
            <a:extLst>
              <a:ext uri="{FF2B5EF4-FFF2-40B4-BE49-F238E27FC236}">
                <a16:creationId xmlns:a16="http://schemas.microsoft.com/office/drawing/2014/main" id="{EBC54D15-B3DD-FC5B-1760-F75AD6700CEC}"/>
              </a:ext>
            </a:extLst>
          </p:cNvPr>
          <p:cNvPicPr>
            <a:picLocks noChangeAspect="1"/>
          </p:cNvPicPr>
          <p:nvPr/>
        </p:nvPicPr>
        <p:blipFill>
          <a:blip r:embed="rId3"/>
          <a:stretch>
            <a:fillRect/>
          </a:stretch>
        </p:blipFill>
        <p:spPr>
          <a:xfrm>
            <a:off x="6096000" y="1444136"/>
            <a:ext cx="5122543" cy="3969727"/>
          </a:xfrm>
          <a:prstGeom prst="rect">
            <a:avLst/>
          </a:prstGeom>
        </p:spPr>
      </p:pic>
      <p:pic>
        <p:nvPicPr>
          <p:cNvPr id="7" name="Picture 6">
            <a:extLst>
              <a:ext uri="{FF2B5EF4-FFF2-40B4-BE49-F238E27FC236}">
                <a16:creationId xmlns:a16="http://schemas.microsoft.com/office/drawing/2014/main" id="{CA3ACB08-BACF-887A-98C5-C19C76BAB391}"/>
              </a:ext>
            </a:extLst>
          </p:cNvPr>
          <p:cNvPicPr>
            <a:picLocks noChangeAspect="1"/>
          </p:cNvPicPr>
          <p:nvPr/>
        </p:nvPicPr>
        <p:blipFill>
          <a:blip r:embed="rId4"/>
          <a:stretch>
            <a:fillRect/>
          </a:stretch>
        </p:blipFill>
        <p:spPr>
          <a:xfrm>
            <a:off x="973457" y="1444136"/>
            <a:ext cx="4802389" cy="3513815"/>
          </a:xfrm>
          <a:prstGeom prst="rect">
            <a:avLst/>
          </a:prstGeom>
        </p:spPr>
      </p:pic>
      <p:sp>
        <p:nvSpPr>
          <p:cNvPr id="8" name="Rectangle 7">
            <a:extLst>
              <a:ext uri="{FF2B5EF4-FFF2-40B4-BE49-F238E27FC236}">
                <a16:creationId xmlns:a16="http://schemas.microsoft.com/office/drawing/2014/main" id="{A35D51B0-35DE-5ECC-F3C6-D424485C1837}"/>
              </a:ext>
            </a:extLst>
          </p:cNvPr>
          <p:cNvSpPr/>
          <p:nvPr/>
        </p:nvSpPr>
        <p:spPr bwMode="auto">
          <a:xfrm>
            <a:off x="1580347" y="3573016"/>
            <a:ext cx="4195499" cy="36004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108992090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pattFill prst="pct50">
          <a:fgClr>
            <a:schemeClr val="bg1">
              <a:lumMod val="75000"/>
              <a:lumOff val="25000"/>
            </a:schemeClr>
          </a:fgClr>
          <a:bgClr>
            <a:schemeClr val="bg1">
              <a:lumMod val="50000"/>
              <a:lumOff val="50000"/>
            </a:schemeClr>
          </a:bgClr>
        </a:pattFill>
        <a:effectLst/>
      </p:bgPr>
    </p:bg>
    <p:spTree>
      <p:nvGrpSpPr>
        <p:cNvPr id="1" name=""/>
        <p:cNvGrpSpPr/>
        <p:nvPr/>
      </p:nvGrpSpPr>
      <p:grpSpPr>
        <a:xfrm>
          <a:off x="0" y="0"/>
          <a:ext cx="0" cy="0"/>
          <a:chOff x="0" y="0"/>
          <a:chExt cx="0" cy="0"/>
        </a:xfrm>
      </p:grpSpPr>
      <p:sp>
        <p:nvSpPr>
          <p:cNvPr id="65" name="Rectangle 31"/>
          <p:cNvSpPr>
            <a:spLocks noChangeArrowheads="1"/>
          </p:cNvSpPr>
          <p:nvPr/>
        </p:nvSpPr>
        <p:spPr bwMode="auto">
          <a:xfrm>
            <a:off x="1775520" y="3217136"/>
            <a:ext cx="2232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defRPr>
                <a:solidFill>
                  <a:schemeClr val="tx1"/>
                </a:solidFill>
                <a:latin typeface="Arial" pitchFamily="34" charset="0"/>
                <a:ea typeface="宋体" pitchFamily="2" charset="-122"/>
              </a:defRPr>
            </a:lvl6pPr>
            <a:lvl7pPr fontAlgn="base">
              <a:spcBef>
                <a:spcPct val="0"/>
              </a:spcBef>
              <a:spcAft>
                <a:spcPct val="0"/>
              </a:spcAft>
              <a:defRPr>
                <a:solidFill>
                  <a:schemeClr val="tx1"/>
                </a:solidFill>
                <a:latin typeface="Arial" pitchFamily="34" charset="0"/>
                <a:ea typeface="宋体" pitchFamily="2" charset="-122"/>
              </a:defRPr>
            </a:lvl7pPr>
            <a:lvl8pPr fontAlgn="base">
              <a:spcBef>
                <a:spcPct val="0"/>
              </a:spcBef>
              <a:spcAft>
                <a:spcPct val="0"/>
              </a:spcAft>
              <a:defRPr>
                <a:solidFill>
                  <a:schemeClr val="tx1"/>
                </a:solidFill>
                <a:latin typeface="Arial" pitchFamily="34" charset="0"/>
                <a:ea typeface="宋体" pitchFamily="2" charset="-122"/>
              </a:defRPr>
            </a:lvl8pPr>
            <a:lvl9pPr fontAlgn="base">
              <a:spcBef>
                <a:spcPct val="0"/>
              </a:spcBef>
              <a:spcAft>
                <a:spcPct val="0"/>
              </a:spcAft>
              <a:defRPr>
                <a:solidFill>
                  <a:schemeClr val="tx1"/>
                </a:solidFill>
                <a:latin typeface="Arial" pitchFamily="34" charset="0"/>
                <a:ea typeface="宋体" pitchFamily="2" charset="-122"/>
              </a:defRPr>
            </a:lvl9pPr>
          </a:lstStyle>
          <a:p>
            <a:pPr lvl="0" algn="ctr"/>
            <a:r>
              <a:rPr lang="en-US" sz="3000" b="1" dirty="0">
                <a:solidFill>
                  <a:srgbClr val="595959"/>
                </a:solidFill>
                <a:latin typeface="Montserrat SemiBold" panose="00000700000000000000" pitchFamily="2" charset="0"/>
              </a:rPr>
              <a:t>OUTLINE</a:t>
            </a:r>
            <a:endParaRPr lang="en-US" sz="3000" b="1" i="0" u="none" dirty="0">
              <a:solidFill>
                <a:srgbClr val="595959"/>
              </a:solidFill>
              <a:latin typeface="Montserrat SemiBold" panose="00000700000000000000" pitchFamily="2" charset="0"/>
            </a:endParaRPr>
          </a:p>
        </p:txBody>
      </p:sp>
      <p:grpSp>
        <p:nvGrpSpPr>
          <p:cNvPr id="7" name="Group 6">
            <a:extLst>
              <a:ext uri="{FF2B5EF4-FFF2-40B4-BE49-F238E27FC236}">
                <a16:creationId xmlns:a16="http://schemas.microsoft.com/office/drawing/2014/main" id="{890D6D2F-53AC-0562-C895-B8F7E9CE8914}"/>
              </a:ext>
            </a:extLst>
          </p:cNvPr>
          <p:cNvGrpSpPr/>
          <p:nvPr/>
        </p:nvGrpSpPr>
        <p:grpSpPr>
          <a:xfrm>
            <a:off x="4799856" y="1694933"/>
            <a:ext cx="5616624" cy="3967736"/>
            <a:chOff x="4899915" y="1196752"/>
            <a:chExt cx="5616624" cy="3967736"/>
          </a:xfrm>
        </p:grpSpPr>
        <p:grpSp>
          <p:nvGrpSpPr>
            <p:cNvPr id="4" name="Group 3">
              <a:extLst>
                <a:ext uri="{FF2B5EF4-FFF2-40B4-BE49-F238E27FC236}">
                  <a16:creationId xmlns:a16="http://schemas.microsoft.com/office/drawing/2014/main" id="{A3A51E75-F88F-A9DA-F9F1-37B990325A77}"/>
                </a:ext>
              </a:extLst>
            </p:cNvPr>
            <p:cNvGrpSpPr/>
            <p:nvPr/>
          </p:nvGrpSpPr>
          <p:grpSpPr>
            <a:xfrm>
              <a:off x="4899915" y="1196752"/>
              <a:ext cx="4797428" cy="3967736"/>
              <a:chOff x="4890973" y="1613615"/>
              <a:chExt cx="4797428" cy="3967736"/>
            </a:xfrm>
          </p:grpSpPr>
          <p:sp>
            <p:nvSpPr>
              <p:cNvPr id="68" name="Rectangle 39"/>
              <p:cNvSpPr>
                <a:spLocks noChangeArrowheads="1"/>
              </p:cNvSpPr>
              <p:nvPr/>
            </p:nvSpPr>
            <p:spPr bwMode="auto">
              <a:xfrm>
                <a:off x="6095148" y="1782892"/>
                <a:ext cx="34105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US" sz="2800" b="1" dirty="0">
                    <a:solidFill>
                      <a:srgbClr val="595959"/>
                    </a:solidFill>
                    <a:latin typeface="Montserrat SemiBold" panose="00000700000000000000" pitchFamily="2" charset="0"/>
                  </a:rPr>
                  <a:t>INTRODUCTION</a:t>
                </a:r>
                <a:endParaRPr lang="en-US" sz="2800" b="1" i="0" u="none" dirty="0">
                  <a:solidFill>
                    <a:srgbClr val="595959"/>
                  </a:solidFill>
                  <a:latin typeface="Montserrat SemiBold" panose="00000700000000000000" pitchFamily="2" charset="0"/>
                </a:endParaRPr>
              </a:p>
            </p:txBody>
          </p:sp>
          <p:sp>
            <p:nvSpPr>
              <p:cNvPr id="69" name="TextBox 9"/>
              <p:cNvSpPr txBox="1"/>
              <p:nvPr/>
            </p:nvSpPr>
            <p:spPr>
              <a:xfrm>
                <a:off x="4913416" y="1613615"/>
                <a:ext cx="779381" cy="769441"/>
              </a:xfrm>
              <a:prstGeom prst="rect">
                <a:avLst/>
              </a:prstGeom>
              <a:noFill/>
            </p:spPr>
            <p:txBody>
              <a:bodyPr wrap="none" rtlCol="0">
                <a:spAutoFit/>
              </a:bodyPr>
              <a:lstStyle/>
              <a:p>
                <a:pPr algn="ctr" defTabSz="914400"/>
                <a:r>
                  <a:rPr lang="en-US" altLang="zh-CN" sz="4400" dirty="0">
                    <a:solidFill>
                      <a:prstClr val="black">
                        <a:lumMod val="65000"/>
                        <a:lumOff val="35000"/>
                      </a:prstClr>
                    </a:solidFill>
                    <a:latin typeface="Montserrat SemiBold" panose="00000700000000000000" pitchFamily="2" charset="0"/>
                    <a:cs typeface="+mn-ea"/>
                    <a:sym typeface="+mn-lt"/>
                  </a:rPr>
                  <a:t>01</a:t>
                </a:r>
                <a:endParaRPr lang="zh-CN" altLang="en-US" sz="4400" dirty="0">
                  <a:solidFill>
                    <a:prstClr val="black">
                      <a:lumMod val="65000"/>
                      <a:lumOff val="35000"/>
                    </a:prstClr>
                  </a:solidFill>
                  <a:latin typeface="Montserrat SemiBold" panose="00000700000000000000" pitchFamily="2" charset="0"/>
                  <a:cs typeface="+mn-ea"/>
                  <a:sym typeface="+mn-lt"/>
                </a:endParaRPr>
              </a:p>
            </p:txBody>
          </p:sp>
          <p:cxnSp>
            <p:nvCxnSpPr>
              <p:cNvPr id="70" name="直接连接符 69"/>
              <p:cNvCxnSpPr/>
              <p:nvPr/>
            </p:nvCxnSpPr>
            <p:spPr>
              <a:xfrm>
                <a:off x="5830366" y="1762784"/>
                <a:ext cx="0" cy="471103"/>
              </a:xfrm>
              <a:prstGeom prst="line">
                <a:avLst/>
              </a:prstGeom>
              <a:noFill/>
              <a:ln w="6350" cap="flat" cmpd="sng" algn="ctr">
                <a:solidFill>
                  <a:sysClr val="windowText" lastClr="000000">
                    <a:lumMod val="65000"/>
                    <a:lumOff val="35000"/>
                  </a:sysClr>
                </a:solidFill>
                <a:prstDash val="solid"/>
                <a:miter lim="800000"/>
              </a:ln>
              <a:effectLst/>
            </p:spPr>
          </p:cxnSp>
          <p:sp>
            <p:nvSpPr>
              <p:cNvPr id="71" name="Rectangle 39"/>
              <p:cNvSpPr>
                <a:spLocks noChangeArrowheads="1"/>
              </p:cNvSpPr>
              <p:nvPr/>
            </p:nvSpPr>
            <p:spPr bwMode="auto">
              <a:xfrm>
                <a:off x="5987135" y="2829995"/>
                <a:ext cx="36265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US" altLang="zh-CN" sz="2800" b="1" dirty="0">
                    <a:solidFill>
                      <a:srgbClr val="595959"/>
                    </a:solidFill>
                    <a:latin typeface="Montserrat SemiBold" panose="00000700000000000000" pitchFamily="2" charset="0"/>
                  </a:rPr>
                  <a:t> INDICATION</a:t>
                </a:r>
                <a:endParaRPr lang="en-US" sz="2800" b="1" i="0" u="none" dirty="0">
                  <a:solidFill>
                    <a:srgbClr val="595959"/>
                  </a:solidFill>
                  <a:latin typeface="Montserrat SemiBold" panose="00000700000000000000" pitchFamily="2" charset="0"/>
                </a:endParaRPr>
              </a:p>
            </p:txBody>
          </p:sp>
          <p:sp>
            <p:nvSpPr>
              <p:cNvPr id="72" name="TextBox 12"/>
              <p:cNvSpPr txBox="1"/>
              <p:nvPr/>
            </p:nvSpPr>
            <p:spPr>
              <a:xfrm>
                <a:off x="4890974" y="2672795"/>
                <a:ext cx="893193" cy="769441"/>
              </a:xfrm>
              <a:prstGeom prst="rect">
                <a:avLst/>
              </a:prstGeom>
              <a:noFill/>
            </p:spPr>
            <p:txBody>
              <a:bodyPr wrap="none" rtlCol="0">
                <a:spAutoFit/>
              </a:bodyPr>
              <a:lstStyle/>
              <a:p>
                <a:pPr algn="ctr" defTabSz="914400"/>
                <a:r>
                  <a:rPr lang="en-US" altLang="zh-CN" sz="4400" dirty="0">
                    <a:solidFill>
                      <a:prstClr val="black">
                        <a:lumMod val="65000"/>
                        <a:lumOff val="35000"/>
                      </a:prstClr>
                    </a:solidFill>
                    <a:latin typeface="Montserrat SemiBold" panose="00000700000000000000" pitchFamily="2" charset="0"/>
                    <a:cs typeface="+mn-ea"/>
                    <a:sym typeface="+mn-lt"/>
                  </a:rPr>
                  <a:t>02</a:t>
                </a:r>
                <a:endParaRPr lang="zh-CN" altLang="en-US" sz="4400" dirty="0">
                  <a:solidFill>
                    <a:prstClr val="black">
                      <a:lumMod val="65000"/>
                      <a:lumOff val="35000"/>
                    </a:prstClr>
                  </a:solidFill>
                  <a:latin typeface="Montserrat SemiBold" panose="00000700000000000000" pitchFamily="2" charset="0"/>
                  <a:cs typeface="+mn-ea"/>
                  <a:sym typeface="+mn-lt"/>
                </a:endParaRPr>
              </a:p>
            </p:txBody>
          </p:sp>
          <p:cxnSp>
            <p:nvCxnSpPr>
              <p:cNvPr id="73" name="直接连接符 72"/>
              <p:cNvCxnSpPr/>
              <p:nvPr/>
            </p:nvCxnSpPr>
            <p:spPr>
              <a:xfrm>
                <a:off x="5830366" y="2821964"/>
                <a:ext cx="0" cy="471103"/>
              </a:xfrm>
              <a:prstGeom prst="line">
                <a:avLst/>
              </a:prstGeom>
              <a:noFill/>
              <a:ln w="6350" cap="flat" cmpd="sng" algn="ctr">
                <a:solidFill>
                  <a:sysClr val="windowText" lastClr="000000">
                    <a:lumMod val="65000"/>
                    <a:lumOff val="35000"/>
                  </a:sysClr>
                </a:solidFill>
                <a:prstDash val="solid"/>
                <a:miter lim="800000"/>
              </a:ln>
              <a:effectLst/>
            </p:spPr>
          </p:cxnSp>
          <p:sp>
            <p:nvSpPr>
              <p:cNvPr id="74" name="Rectangle 39"/>
              <p:cNvSpPr>
                <a:spLocks noChangeArrowheads="1"/>
              </p:cNvSpPr>
              <p:nvPr/>
            </p:nvSpPr>
            <p:spPr bwMode="auto">
              <a:xfrm>
                <a:off x="6061860" y="3915104"/>
                <a:ext cx="362654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vi-VN" sz="2800" b="1" dirty="0">
                    <a:solidFill>
                      <a:srgbClr val="595959"/>
                    </a:solidFill>
                    <a:latin typeface="Montserrat SemiBold" panose="00000700000000000000" pitchFamily="2" charset="0"/>
                  </a:rPr>
                  <a:t>VIETNAM HT</a:t>
                </a:r>
                <a:endParaRPr lang="en-US" sz="2800" b="1" dirty="0">
                  <a:solidFill>
                    <a:srgbClr val="595959"/>
                  </a:solidFill>
                  <a:latin typeface="Montserrat SemiBold" panose="00000700000000000000" pitchFamily="2" charset="0"/>
                </a:endParaRPr>
              </a:p>
              <a:p>
                <a:pPr lvl="0"/>
                <a:endParaRPr lang="en-US" sz="2800" b="1" i="0" u="none" dirty="0">
                  <a:solidFill>
                    <a:srgbClr val="595959"/>
                  </a:solidFill>
                  <a:latin typeface="Montserrat SemiBold" panose="00000700000000000000" pitchFamily="2" charset="0"/>
                </a:endParaRPr>
              </a:p>
            </p:txBody>
          </p:sp>
          <p:sp>
            <p:nvSpPr>
              <p:cNvPr id="75" name="TextBox 18"/>
              <p:cNvSpPr txBox="1"/>
              <p:nvPr/>
            </p:nvSpPr>
            <p:spPr>
              <a:xfrm>
                <a:off x="4890973" y="3770075"/>
                <a:ext cx="893194" cy="769441"/>
              </a:xfrm>
              <a:prstGeom prst="rect">
                <a:avLst/>
              </a:prstGeom>
              <a:noFill/>
            </p:spPr>
            <p:txBody>
              <a:bodyPr wrap="none" rtlCol="0">
                <a:spAutoFit/>
              </a:bodyPr>
              <a:lstStyle/>
              <a:p>
                <a:pPr algn="ctr" defTabSz="914400"/>
                <a:r>
                  <a:rPr lang="en-US" altLang="zh-CN" sz="4400" dirty="0">
                    <a:solidFill>
                      <a:prstClr val="black">
                        <a:lumMod val="65000"/>
                        <a:lumOff val="35000"/>
                      </a:prstClr>
                    </a:solidFill>
                    <a:latin typeface="Montserrat SemiBold" panose="00000700000000000000" pitchFamily="2" charset="0"/>
                    <a:cs typeface="+mn-ea"/>
                    <a:sym typeface="+mn-lt"/>
                  </a:rPr>
                  <a:t>03</a:t>
                </a:r>
                <a:endParaRPr lang="zh-CN" altLang="en-US" sz="4400" dirty="0">
                  <a:solidFill>
                    <a:prstClr val="black">
                      <a:lumMod val="65000"/>
                      <a:lumOff val="35000"/>
                    </a:prstClr>
                  </a:solidFill>
                  <a:latin typeface="Montserrat SemiBold" panose="00000700000000000000" pitchFamily="2" charset="0"/>
                  <a:cs typeface="+mn-ea"/>
                  <a:sym typeface="+mn-lt"/>
                </a:endParaRPr>
              </a:p>
            </p:txBody>
          </p:sp>
          <p:cxnSp>
            <p:nvCxnSpPr>
              <p:cNvPr id="76" name="直接连接符 75"/>
              <p:cNvCxnSpPr/>
              <p:nvPr/>
            </p:nvCxnSpPr>
            <p:spPr>
              <a:xfrm>
                <a:off x="5830366" y="3892896"/>
                <a:ext cx="0" cy="471103"/>
              </a:xfrm>
              <a:prstGeom prst="line">
                <a:avLst/>
              </a:prstGeom>
              <a:noFill/>
              <a:ln w="6350" cap="flat" cmpd="sng" algn="ctr">
                <a:solidFill>
                  <a:sysClr val="windowText" lastClr="000000">
                    <a:lumMod val="65000"/>
                    <a:lumOff val="35000"/>
                  </a:sysClr>
                </a:solidFill>
                <a:prstDash val="solid"/>
                <a:miter lim="800000"/>
              </a:ln>
              <a:effectLst/>
            </p:spPr>
          </p:cxnSp>
          <p:sp>
            <p:nvSpPr>
              <p:cNvPr id="2" name="TextBox 21">
                <a:extLst>
                  <a:ext uri="{FF2B5EF4-FFF2-40B4-BE49-F238E27FC236}">
                    <a16:creationId xmlns:a16="http://schemas.microsoft.com/office/drawing/2014/main" id="{E68AA42C-67EC-B09C-EF11-42A0C9AFE914}"/>
                  </a:ext>
                </a:extLst>
              </p:cNvPr>
              <p:cNvSpPr txBox="1"/>
              <p:nvPr/>
            </p:nvSpPr>
            <p:spPr>
              <a:xfrm>
                <a:off x="4934252" y="4811910"/>
                <a:ext cx="947695" cy="769441"/>
              </a:xfrm>
              <a:prstGeom prst="rect">
                <a:avLst/>
              </a:prstGeom>
              <a:noFill/>
            </p:spPr>
            <p:txBody>
              <a:bodyPr wrap="none" rtlCol="0">
                <a:spAutoFit/>
              </a:bodyPr>
              <a:lstStyle/>
              <a:p>
                <a:pPr algn="ctr" defTabSz="914400"/>
                <a:r>
                  <a:rPr lang="en-US" altLang="zh-CN" sz="4400" dirty="0">
                    <a:solidFill>
                      <a:prstClr val="black">
                        <a:lumMod val="65000"/>
                        <a:lumOff val="35000"/>
                      </a:prstClr>
                    </a:solidFill>
                    <a:latin typeface="Montserrat SemiBold" panose="00000700000000000000" pitchFamily="2" charset="0"/>
                    <a:cs typeface="+mn-ea"/>
                    <a:sym typeface="+mn-lt"/>
                  </a:rPr>
                  <a:t>04</a:t>
                </a:r>
                <a:endParaRPr lang="zh-CN" altLang="en-US" sz="4400" dirty="0">
                  <a:solidFill>
                    <a:prstClr val="black">
                      <a:lumMod val="65000"/>
                      <a:lumOff val="35000"/>
                    </a:prstClr>
                  </a:solidFill>
                  <a:latin typeface="Montserrat SemiBold" panose="00000700000000000000" pitchFamily="2" charset="0"/>
                  <a:cs typeface="+mn-ea"/>
                  <a:sym typeface="+mn-lt"/>
                </a:endParaRPr>
              </a:p>
            </p:txBody>
          </p:sp>
          <p:cxnSp>
            <p:nvCxnSpPr>
              <p:cNvPr id="3" name="直接连接符 78">
                <a:extLst>
                  <a:ext uri="{FF2B5EF4-FFF2-40B4-BE49-F238E27FC236}">
                    <a16:creationId xmlns:a16="http://schemas.microsoft.com/office/drawing/2014/main" id="{1A749BC3-6F23-8E45-5246-F6006694A317}"/>
                  </a:ext>
                </a:extLst>
              </p:cNvPr>
              <p:cNvCxnSpPr>
                <a:cxnSpLocks/>
              </p:cNvCxnSpPr>
              <p:nvPr/>
            </p:nvCxnSpPr>
            <p:spPr>
              <a:xfrm>
                <a:off x="5832275" y="4961078"/>
                <a:ext cx="0" cy="471103"/>
              </a:xfrm>
              <a:prstGeom prst="line">
                <a:avLst/>
              </a:prstGeom>
              <a:noFill/>
              <a:ln w="6350" cap="flat" cmpd="sng" algn="ctr">
                <a:solidFill>
                  <a:sysClr val="windowText" lastClr="000000">
                    <a:lumMod val="65000"/>
                    <a:lumOff val="35000"/>
                  </a:sysClr>
                </a:solidFill>
                <a:prstDash val="solid"/>
                <a:miter lim="800000"/>
              </a:ln>
              <a:effectLst/>
            </p:spPr>
          </p:cxnSp>
        </p:grpSp>
        <p:sp>
          <p:nvSpPr>
            <p:cNvPr id="6" name="Rectangle 39">
              <a:extLst>
                <a:ext uri="{FF2B5EF4-FFF2-40B4-BE49-F238E27FC236}">
                  <a16:creationId xmlns:a16="http://schemas.microsoft.com/office/drawing/2014/main" id="{EEA46E07-63F4-0FE6-540A-598AD3EA34A7}"/>
                </a:ext>
              </a:extLst>
            </p:cNvPr>
            <p:cNvSpPr>
              <a:spLocks noChangeArrowheads="1"/>
            </p:cNvSpPr>
            <p:nvPr/>
          </p:nvSpPr>
          <p:spPr bwMode="auto">
            <a:xfrm>
              <a:off x="6070801" y="4544215"/>
              <a:ext cx="44457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US" sz="2800" b="1" dirty="0">
                  <a:solidFill>
                    <a:srgbClr val="595959"/>
                  </a:solidFill>
                  <a:latin typeface="Montserrat SemiBold" panose="00000700000000000000" pitchFamily="2" charset="0"/>
                </a:rPr>
                <a:t>CONCLUSION</a:t>
              </a:r>
            </a:p>
          </p:txBody>
        </p:sp>
      </p:grpSp>
    </p:spTree>
    <p:extLst>
      <p:ext uri="{BB962C8B-B14F-4D97-AF65-F5344CB8AC3E}">
        <p14:creationId xmlns:p14="http://schemas.microsoft.com/office/powerpoint/2010/main" val="348462951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2351584" y="261760"/>
            <a:ext cx="8784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b="1" i="0" u="none" dirty="0">
                <a:solidFill>
                  <a:srgbClr val="595959"/>
                </a:solidFill>
                <a:latin typeface="Montserrat SemiBold" panose="00000700000000000000" pitchFamily="2" charset="0"/>
              </a:rPr>
              <a:t>HEART FAILURE MANAGEMENT PROGRAM</a:t>
            </a:r>
          </a:p>
        </p:txBody>
      </p:sp>
      <p:sp>
        <p:nvSpPr>
          <p:cNvPr id="6" name="TextBox 5">
            <a:extLst>
              <a:ext uri="{FF2B5EF4-FFF2-40B4-BE49-F238E27FC236}">
                <a16:creationId xmlns:a16="http://schemas.microsoft.com/office/drawing/2014/main" id="{3B5456EB-DB85-F543-76C5-7B30A1DF1FA2}"/>
              </a:ext>
            </a:extLst>
          </p:cNvPr>
          <p:cNvSpPr txBox="1"/>
          <p:nvPr/>
        </p:nvSpPr>
        <p:spPr>
          <a:xfrm>
            <a:off x="3257052" y="5517232"/>
            <a:ext cx="5677895" cy="276999"/>
          </a:xfrm>
          <a:prstGeom prst="rect">
            <a:avLst/>
          </a:prstGeom>
          <a:noFill/>
        </p:spPr>
        <p:txBody>
          <a:bodyPr wrap="square" rtlCol="0">
            <a:spAutoFit/>
          </a:bodyPr>
          <a:lstStyle/>
          <a:p>
            <a:pPr algn="ctr"/>
            <a:r>
              <a:rPr lang="sv-SE" sz="1200" dirty="0"/>
              <a:t>Korean J Transplant. 2022 Dec 31;36(4):267-277. doi: 10.4285/kjt.22.0038.</a:t>
            </a:r>
            <a:endParaRPr lang="en-US" sz="1200" dirty="0"/>
          </a:p>
        </p:txBody>
      </p:sp>
      <p:pic>
        <p:nvPicPr>
          <p:cNvPr id="4" name="Picture 3">
            <a:extLst>
              <a:ext uri="{FF2B5EF4-FFF2-40B4-BE49-F238E27FC236}">
                <a16:creationId xmlns:a16="http://schemas.microsoft.com/office/drawing/2014/main" id="{770C73FB-8C05-F849-4CB5-A740D70AB4DA}"/>
              </a:ext>
            </a:extLst>
          </p:cNvPr>
          <p:cNvPicPr>
            <a:picLocks noChangeAspect="1"/>
          </p:cNvPicPr>
          <p:nvPr/>
        </p:nvPicPr>
        <p:blipFill>
          <a:blip r:embed="rId3"/>
          <a:stretch>
            <a:fillRect/>
          </a:stretch>
        </p:blipFill>
        <p:spPr>
          <a:xfrm>
            <a:off x="1703512" y="1412776"/>
            <a:ext cx="9073008" cy="3832111"/>
          </a:xfrm>
          <a:prstGeom prst="rect">
            <a:avLst/>
          </a:prstGeom>
        </p:spPr>
      </p:pic>
    </p:spTree>
    <p:extLst>
      <p:ext uri="{BB962C8B-B14F-4D97-AF65-F5344CB8AC3E}">
        <p14:creationId xmlns:p14="http://schemas.microsoft.com/office/powerpoint/2010/main" val="76883927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4079776" y="215926"/>
            <a:ext cx="37444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UMC EXPERIENCE</a:t>
            </a:r>
          </a:p>
          <a:p>
            <a:pPr lvl="0"/>
            <a:endParaRPr lang="en-US" sz="2800" dirty="0">
              <a:solidFill>
                <a:srgbClr val="595959"/>
              </a:solidFill>
              <a:latin typeface="Montserrat SemiBold" panose="00000700000000000000" pitchFamily="2" charset="0"/>
            </a:endParaRPr>
          </a:p>
        </p:txBody>
      </p:sp>
      <p:graphicFrame>
        <p:nvGraphicFramePr>
          <p:cNvPr id="4" name="Diagram 3">
            <a:extLst>
              <a:ext uri="{FF2B5EF4-FFF2-40B4-BE49-F238E27FC236}">
                <a16:creationId xmlns:a16="http://schemas.microsoft.com/office/drawing/2014/main" id="{0888944D-4C78-43A7-3179-DDA707B42EED}"/>
              </a:ext>
            </a:extLst>
          </p:cNvPr>
          <p:cNvGraphicFramePr/>
          <p:nvPr>
            <p:extLst>
              <p:ext uri="{D42A27DB-BD31-4B8C-83A1-F6EECF244321}">
                <p14:modId xmlns:p14="http://schemas.microsoft.com/office/powerpoint/2010/main" val="422163634"/>
              </p:ext>
            </p:extLst>
          </p:nvPr>
        </p:nvGraphicFramePr>
        <p:xfrm>
          <a:off x="2032000" y="454153"/>
          <a:ext cx="8128000" cy="2876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68AF872-47C4-D68F-0976-026635355028}"/>
              </a:ext>
            </a:extLst>
          </p:cNvPr>
          <p:cNvPicPr>
            <a:picLocks noChangeAspect="1"/>
          </p:cNvPicPr>
          <p:nvPr/>
        </p:nvPicPr>
        <p:blipFill>
          <a:blip r:embed="rId8"/>
          <a:stretch>
            <a:fillRect/>
          </a:stretch>
        </p:blipFill>
        <p:spPr>
          <a:xfrm>
            <a:off x="521726" y="2708918"/>
            <a:ext cx="2643972" cy="2727807"/>
          </a:xfrm>
          <a:prstGeom prst="rect">
            <a:avLst/>
          </a:prstGeom>
        </p:spPr>
      </p:pic>
      <p:pic>
        <p:nvPicPr>
          <p:cNvPr id="2" name="Picture 1">
            <a:extLst>
              <a:ext uri="{FF2B5EF4-FFF2-40B4-BE49-F238E27FC236}">
                <a16:creationId xmlns:a16="http://schemas.microsoft.com/office/drawing/2014/main" id="{5659B93B-4E99-875A-7A5F-07D3A4D100F8}"/>
              </a:ext>
            </a:extLst>
          </p:cNvPr>
          <p:cNvPicPr>
            <a:picLocks noChangeAspect="1"/>
          </p:cNvPicPr>
          <p:nvPr/>
        </p:nvPicPr>
        <p:blipFill>
          <a:blip r:embed="rId9"/>
          <a:stretch>
            <a:fillRect/>
          </a:stretch>
        </p:blipFill>
        <p:spPr>
          <a:xfrm>
            <a:off x="5538944" y="2708917"/>
            <a:ext cx="2879777" cy="2727807"/>
          </a:xfrm>
          <a:prstGeom prst="rect">
            <a:avLst/>
          </a:prstGeom>
        </p:spPr>
      </p:pic>
      <p:pic>
        <p:nvPicPr>
          <p:cNvPr id="6" name="Picture 5">
            <a:extLst>
              <a:ext uri="{FF2B5EF4-FFF2-40B4-BE49-F238E27FC236}">
                <a16:creationId xmlns:a16="http://schemas.microsoft.com/office/drawing/2014/main" id="{C5C24077-0736-5A86-5FBA-9C5BF63B5F69}"/>
              </a:ext>
            </a:extLst>
          </p:cNvPr>
          <p:cNvPicPr>
            <a:picLocks noChangeAspect="1"/>
          </p:cNvPicPr>
          <p:nvPr/>
        </p:nvPicPr>
        <p:blipFill>
          <a:blip r:embed="rId10"/>
          <a:stretch>
            <a:fillRect/>
          </a:stretch>
        </p:blipFill>
        <p:spPr>
          <a:xfrm>
            <a:off x="8625617" y="2722564"/>
            <a:ext cx="2643972" cy="2727807"/>
          </a:xfrm>
          <a:prstGeom prst="rect">
            <a:avLst/>
          </a:prstGeom>
        </p:spPr>
      </p:pic>
      <p:pic>
        <p:nvPicPr>
          <p:cNvPr id="8" name="Picture 7" descr="A sign outside of a hospital&#10;&#10;Description automatically generated">
            <a:extLst>
              <a:ext uri="{FF2B5EF4-FFF2-40B4-BE49-F238E27FC236}">
                <a16:creationId xmlns:a16="http://schemas.microsoft.com/office/drawing/2014/main" id="{6E771D99-6E64-AC2A-B67C-229FEA5ADAD9}"/>
              </a:ext>
            </a:extLst>
          </p:cNvPr>
          <p:cNvPicPr>
            <a:picLocks noChangeAspect="1"/>
          </p:cNvPicPr>
          <p:nvPr/>
        </p:nvPicPr>
        <p:blipFill>
          <a:blip r:embed="rId11"/>
          <a:stretch>
            <a:fillRect/>
          </a:stretch>
        </p:blipFill>
        <p:spPr>
          <a:xfrm>
            <a:off x="3165698" y="2736212"/>
            <a:ext cx="2166351" cy="2700513"/>
          </a:xfrm>
          <a:prstGeom prst="rect">
            <a:avLst/>
          </a:prstGeom>
        </p:spPr>
      </p:pic>
    </p:spTree>
    <p:extLst>
      <p:ext uri="{BB962C8B-B14F-4D97-AF65-F5344CB8AC3E}">
        <p14:creationId xmlns:p14="http://schemas.microsoft.com/office/powerpoint/2010/main" val="257530797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1847528" y="383675"/>
            <a:ext cx="8893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lgn="ctr"/>
            <a:r>
              <a:rPr lang="en-US" sz="2800" dirty="0">
                <a:solidFill>
                  <a:srgbClr val="595959"/>
                </a:solidFill>
                <a:latin typeface="Montserrat SemiBold" panose="00000700000000000000" pitchFamily="2" charset="0"/>
              </a:rPr>
              <a:t>UMC EXPERIENCE</a:t>
            </a:r>
          </a:p>
        </p:txBody>
      </p:sp>
      <p:sp>
        <p:nvSpPr>
          <p:cNvPr id="3" name="TextBox 2">
            <a:extLst>
              <a:ext uri="{FF2B5EF4-FFF2-40B4-BE49-F238E27FC236}">
                <a16:creationId xmlns:a16="http://schemas.microsoft.com/office/drawing/2014/main" id="{B9FF8CFC-33B1-0DAD-426B-DA8B1C92BC86}"/>
              </a:ext>
            </a:extLst>
          </p:cNvPr>
          <p:cNvSpPr txBox="1"/>
          <p:nvPr/>
        </p:nvSpPr>
        <p:spPr>
          <a:xfrm>
            <a:off x="1703511" y="1336233"/>
            <a:ext cx="5211685" cy="2862322"/>
          </a:xfrm>
          <a:prstGeom prst="rect">
            <a:avLst/>
          </a:prstGeom>
          <a:noFill/>
        </p:spPr>
        <p:txBody>
          <a:bodyPr wrap="square" rtlCol="0">
            <a:spAutoFit/>
          </a:bodyPr>
          <a:lstStyle/>
          <a:p>
            <a:r>
              <a:rPr lang="en-US" b="1" dirty="0"/>
              <a:t>RECEIVE PATIENT</a:t>
            </a:r>
          </a:p>
          <a:p>
            <a:r>
              <a:rPr lang="en-US" dirty="0"/>
              <a:t>Male, 37 Y/O</a:t>
            </a:r>
          </a:p>
          <a:p>
            <a:r>
              <a:rPr lang="en-US" dirty="0"/>
              <a:t>Dilated cardiomyopathy</a:t>
            </a:r>
          </a:p>
          <a:p>
            <a:r>
              <a:rPr lang="en-US" dirty="0"/>
              <a:t>Heart Advanced failure (EF 11.5%) </a:t>
            </a:r>
            <a:r>
              <a:rPr lang="en-US" dirty="0">
                <a:solidFill>
                  <a:srgbClr val="FF0000"/>
                </a:solidFill>
              </a:rPr>
              <a:t>169cm, 51kg</a:t>
            </a:r>
          </a:p>
          <a:p>
            <a:r>
              <a:rPr lang="en-US" dirty="0" err="1"/>
              <a:t>PRVi</a:t>
            </a:r>
            <a:r>
              <a:rPr lang="en-US" dirty="0"/>
              <a:t> 4.86 (PAPs 80mmHg) </a:t>
            </a:r>
            <a:r>
              <a:rPr lang="en-US" dirty="0">
                <a:solidFill>
                  <a:srgbClr val="FF0000"/>
                </a:solidFill>
              </a:rPr>
              <a:t>(3.54)</a:t>
            </a:r>
          </a:p>
          <a:p>
            <a:r>
              <a:rPr lang="en-US" dirty="0"/>
              <a:t>B Rh – (anti-D </a:t>
            </a:r>
            <a:r>
              <a:rPr lang="en-US" dirty="0" err="1"/>
              <a:t>negavtive</a:t>
            </a:r>
            <a:r>
              <a:rPr lang="en-US" dirty="0"/>
              <a:t>)</a:t>
            </a:r>
          </a:p>
          <a:p>
            <a:r>
              <a:rPr lang="en-US" dirty="0"/>
              <a:t>HCMC (~2000km)</a:t>
            </a:r>
          </a:p>
          <a:p>
            <a:endParaRPr lang="en-US" dirty="0"/>
          </a:p>
          <a:p>
            <a:r>
              <a:rPr lang="en-US" dirty="0"/>
              <a:t> </a:t>
            </a:r>
          </a:p>
          <a:p>
            <a:endParaRPr lang="en-US" dirty="0"/>
          </a:p>
        </p:txBody>
      </p:sp>
      <p:sp>
        <p:nvSpPr>
          <p:cNvPr id="5" name="TextBox 4">
            <a:extLst>
              <a:ext uri="{FF2B5EF4-FFF2-40B4-BE49-F238E27FC236}">
                <a16:creationId xmlns:a16="http://schemas.microsoft.com/office/drawing/2014/main" id="{6DDC17F5-F64A-31A2-150D-A03D86DB5608}"/>
              </a:ext>
            </a:extLst>
          </p:cNvPr>
          <p:cNvSpPr txBox="1"/>
          <p:nvPr/>
        </p:nvSpPr>
        <p:spPr>
          <a:xfrm>
            <a:off x="7680176" y="1336233"/>
            <a:ext cx="4824536" cy="2308324"/>
          </a:xfrm>
          <a:prstGeom prst="rect">
            <a:avLst/>
          </a:prstGeom>
          <a:noFill/>
        </p:spPr>
        <p:txBody>
          <a:bodyPr wrap="square" rtlCol="0">
            <a:spAutoFit/>
          </a:bodyPr>
          <a:lstStyle/>
          <a:p>
            <a:r>
              <a:rPr lang="en-US" b="1" dirty="0"/>
              <a:t>DONOR PATIENT</a:t>
            </a:r>
          </a:p>
          <a:p>
            <a:r>
              <a:rPr lang="en-US" dirty="0"/>
              <a:t>Male, 32 Y/O</a:t>
            </a:r>
          </a:p>
          <a:p>
            <a:r>
              <a:rPr lang="en-US" dirty="0"/>
              <a:t>Brain death </a:t>
            </a:r>
            <a:r>
              <a:rPr lang="en-US" dirty="0" err="1"/>
              <a:t>traiffic</a:t>
            </a:r>
            <a:r>
              <a:rPr lang="en-US" dirty="0"/>
              <a:t> accident</a:t>
            </a:r>
          </a:p>
          <a:p>
            <a:r>
              <a:rPr lang="en-US" dirty="0"/>
              <a:t>EF 65%</a:t>
            </a:r>
          </a:p>
          <a:p>
            <a:r>
              <a:rPr lang="en-US" dirty="0"/>
              <a:t>O Rh + (IVIG pre-op)</a:t>
            </a:r>
          </a:p>
          <a:p>
            <a:r>
              <a:rPr lang="en-US" dirty="0">
                <a:solidFill>
                  <a:srgbClr val="FF0000"/>
                </a:solidFill>
              </a:rPr>
              <a:t>165cm, 55kg</a:t>
            </a:r>
          </a:p>
          <a:p>
            <a:r>
              <a:rPr lang="en-US" dirty="0"/>
              <a:t>Hanoi, Vietnam</a:t>
            </a:r>
          </a:p>
          <a:p>
            <a:r>
              <a:rPr lang="en-US" dirty="0"/>
              <a:t>Ischemic time ~ 6 h</a:t>
            </a:r>
          </a:p>
        </p:txBody>
      </p:sp>
      <p:pic>
        <p:nvPicPr>
          <p:cNvPr id="7" name="Picture 6">
            <a:extLst>
              <a:ext uri="{FF2B5EF4-FFF2-40B4-BE49-F238E27FC236}">
                <a16:creationId xmlns:a16="http://schemas.microsoft.com/office/drawing/2014/main" id="{77258089-0407-9EBC-0A07-2C57BFCBB52E}"/>
              </a:ext>
            </a:extLst>
          </p:cNvPr>
          <p:cNvPicPr>
            <a:picLocks noChangeAspect="1"/>
          </p:cNvPicPr>
          <p:nvPr/>
        </p:nvPicPr>
        <p:blipFill>
          <a:blip r:embed="rId3"/>
          <a:stretch>
            <a:fillRect/>
          </a:stretch>
        </p:blipFill>
        <p:spPr>
          <a:xfrm>
            <a:off x="3935760" y="4411673"/>
            <a:ext cx="3888432" cy="2062651"/>
          </a:xfrm>
          <a:prstGeom prst="rect">
            <a:avLst/>
          </a:prstGeom>
        </p:spPr>
      </p:pic>
      <p:pic>
        <p:nvPicPr>
          <p:cNvPr id="9" name="Picture 8">
            <a:extLst>
              <a:ext uri="{FF2B5EF4-FFF2-40B4-BE49-F238E27FC236}">
                <a16:creationId xmlns:a16="http://schemas.microsoft.com/office/drawing/2014/main" id="{0F8C258A-1EDA-28C3-5225-8B47E2BD8B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16" y="4411673"/>
            <a:ext cx="2660092" cy="2036786"/>
          </a:xfrm>
          <a:prstGeom prst="rect">
            <a:avLst/>
          </a:prstGeom>
        </p:spPr>
      </p:pic>
      <p:pic>
        <p:nvPicPr>
          <p:cNvPr id="11" name="Picture 10">
            <a:extLst>
              <a:ext uri="{FF2B5EF4-FFF2-40B4-BE49-F238E27FC236}">
                <a16:creationId xmlns:a16="http://schemas.microsoft.com/office/drawing/2014/main" id="{F43C910F-E7FE-1A7B-E340-049BE2A0F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342" y="4383221"/>
            <a:ext cx="2997225" cy="2065237"/>
          </a:xfrm>
          <a:prstGeom prst="rect">
            <a:avLst/>
          </a:prstGeom>
        </p:spPr>
      </p:pic>
    </p:spTree>
    <p:extLst>
      <p:ext uri="{BB962C8B-B14F-4D97-AF65-F5344CB8AC3E}">
        <p14:creationId xmlns:p14="http://schemas.microsoft.com/office/powerpoint/2010/main" val="45096499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1847528" y="383675"/>
            <a:ext cx="8893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lgn="ctr"/>
            <a:r>
              <a:rPr lang="en-US" sz="2800" dirty="0">
                <a:solidFill>
                  <a:srgbClr val="595959"/>
                </a:solidFill>
                <a:latin typeface="Montserrat SemiBold" panose="00000700000000000000" pitchFamily="2" charset="0"/>
              </a:rPr>
              <a:t>UMC EXPERIENCE</a:t>
            </a:r>
          </a:p>
        </p:txBody>
      </p:sp>
      <p:pic>
        <p:nvPicPr>
          <p:cNvPr id="4" name="Picture 3">
            <a:extLst>
              <a:ext uri="{FF2B5EF4-FFF2-40B4-BE49-F238E27FC236}">
                <a16:creationId xmlns:a16="http://schemas.microsoft.com/office/drawing/2014/main" id="{FC28EBC7-387B-6911-1EEE-19B2C5A632B5}"/>
              </a:ext>
            </a:extLst>
          </p:cNvPr>
          <p:cNvPicPr>
            <a:picLocks noChangeAspect="1"/>
          </p:cNvPicPr>
          <p:nvPr/>
        </p:nvPicPr>
        <p:blipFill>
          <a:blip r:embed="rId3"/>
          <a:stretch>
            <a:fillRect/>
          </a:stretch>
        </p:blipFill>
        <p:spPr>
          <a:xfrm>
            <a:off x="937645" y="1488078"/>
            <a:ext cx="5020376" cy="4176464"/>
          </a:xfrm>
          <a:prstGeom prst="rect">
            <a:avLst/>
          </a:prstGeom>
        </p:spPr>
      </p:pic>
      <p:pic>
        <p:nvPicPr>
          <p:cNvPr id="3" name="Picture 2">
            <a:extLst>
              <a:ext uri="{FF2B5EF4-FFF2-40B4-BE49-F238E27FC236}">
                <a16:creationId xmlns:a16="http://schemas.microsoft.com/office/drawing/2014/main" id="{F42FDD66-8E53-7EE3-4A15-45F1CA43356E}"/>
              </a:ext>
            </a:extLst>
          </p:cNvPr>
          <p:cNvPicPr>
            <a:picLocks noChangeAspect="1"/>
          </p:cNvPicPr>
          <p:nvPr/>
        </p:nvPicPr>
        <p:blipFill>
          <a:blip r:embed="rId4"/>
          <a:stretch>
            <a:fillRect/>
          </a:stretch>
        </p:blipFill>
        <p:spPr>
          <a:xfrm>
            <a:off x="5931800" y="1488078"/>
            <a:ext cx="5976664" cy="4171916"/>
          </a:xfrm>
          <a:prstGeom prst="rect">
            <a:avLst/>
          </a:prstGeom>
        </p:spPr>
      </p:pic>
      <p:sp>
        <p:nvSpPr>
          <p:cNvPr id="2" name="TextBox 1">
            <a:extLst>
              <a:ext uri="{FF2B5EF4-FFF2-40B4-BE49-F238E27FC236}">
                <a16:creationId xmlns:a16="http://schemas.microsoft.com/office/drawing/2014/main" id="{8FAA30F4-6E9B-D3B8-AF0A-659DE553EFA1}"/>
              </a:ext>
            </a:extLst>
          </p:cNvPr>
          <p:cNvSpPr txBox="1"/>
          <p:nvPr/>
        </p:nvSpPr>
        <p:spPr>
          <a:xfrm>
            <a:off x="2969689" y="5929954"/>
            <a:ext cx="5976664" cy="276999"/>
          </a:xfrm>
          <a:prstGeom prst="rect">
            <a:avLst/>
          </a:prstGeom>
          <a:noFill/>
        </p:spPr>
        <p:txBody>
          <a:bodyPr wrap="square" rtlCol="0">
            <a:spAutoFit/>
          </a:bodyPr>
          <a:lstStyle/>
          <a:p>
            <a:pPr algn="ctr"/>
            <a:r>
              <a:rPr lang="en-US" sz="1200" dirty="0"/>
              <a:t>ISLHT 2024</a:t>
            </a:r>
          </a:p>
        </p:txBody>
      </p:sp>
      <p:pic>
        <p:nvPicPr>
          <p:cNvPr id="5" name="Picture 4">
            <a:extLst>
              <a:ext uri="{FF2B5EF4-FFF2-40B4-BE49-F238E27FC236}">
                <a16:creationId xmlns:a16="http://schemas.microsoft.com/office/drawing/2014/main" id="{7A9A0747-78F2-87A9-8EC6-7FE78C2636D0}"/>
              </a:ext>
            </a:extLst>
          </p:cNvPr>
          <p:cNvPicPr>
            <a:picLocks noChangeAspect="1"/>
          </p:cNvPicPr>
          <p:nvPr/>
        </p:nvPicPr>
        <p:blipFill>
          <a:blip r:embed="rId5"/>
          <a:stretch>
            <a:fillRect/>
          </a:stretch>
        </p:blipFill>
        <p:spPr>
          <a:xfrm>
            <a:off x="3722211" y="1483530"/>
            <a:ext cx="5023539" cy="4176464"/>
          </a:xfrm>
          <a:prstGeom prst="rect">
            <a:avLst/>
          </a:prstGeom>
        </p:spPr>
      </p:pic>
    </p:spTree>
    <p:extLst>
      <p:ext uri="{BB962C8B-B14F-4D97-AF65-F5344CB8AC3E}">
        <p14:creationId xmlns:p14="http://schemas.microsoft.com/office/powerpoint/2010/main" val="14448103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1847528" y="383675"/>
            <a:ext cx="8893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lgn="ctr"/>
            <a:r>
              <a:rPr lang="en-US" sz="2800" dirty="0">
                <a:solidFill>
                  <a:srgbClr val="595959"/>
                </a:solidFill>
                <a:latin typeface="Montserrat SemiBold" panose="00000700000000000000" pitchFamily="2" charset="0"/>
              </a:rPr>
              <a:t>UMC EXPERIENCE</a:t>
            </a:r>
          </a:p>
        </p:txBody>
      </p:sp>
      <p:grpSp>
        <p:nvGrpSpPr>
          <p:cNvPr id="6" name="Group 5">
            <a:extLst>
              <a:ext uri="{FF2B5EF4-FFF2-40B4-BE49-F238E27FC236}">
                <a16:creationId xmlns:a16="http://schemas.microsoft.com/office/drawing/2014/main" id="{CB265E41-DFBF-8AF7-C759-46995CFF7870}"/>
              </a:ext>
            </a:extLst>
          </p:cNvPr>
          <p:cNvGrpSpPr/>
          <p:nvPr/>
        </p:nvGrpSpPr>
        <p:grpSpPr>
          <a:xfrm>
            <a:off x="1820710" y="1700809"/>
            <a:ext cx="2979146" cy="3867032"/>
            <a:chOff x="1820710" y="1700809"/>
            <a:chExt cx="2979146" cy="3867032"/>
          </a:xfrm>
        </p:grpSpPr>
        <p:pic>
          <p:nvPicPr>
            <p:cNvPr id="4" name="Picture 3">
              <a:extLst>
                <a:ext uri="{FF2B5EF4-FFF2-40B4-BE49-F238E27FC236}">
                  <a16:creationId xmlns:a16="http://schemas.microsoft.com/office/drawing/2014/main" id="{F629832D-AF18-17BE-C3E7-812B6F9AF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0710" y="1700809"/>
              <a:ext cx="2979146" cy="3867032"/>
            </a:xfrm>
            <a:prstGeom prst="rect">
              <a:avLst/>
            </a:prstGeom>
          </p:spPr>
        </p:pic>
        <p:sp>
          <p:nvSpPr>
            <p:cNvPr id="2" name="Oval 1">
              <a:extLst>
                <a:ext uri="{FF2B5EF4-FFF2-40B4-BE49-F238E27FC236}">
                  <a16:creationId xmlns:a16="http://schemas.microsoft.com/office/drawing/2014/main" id="{65423DC7-DE75-E3F7-A9B9-FAD8B9C2205D}"/>
                </a:ext>
              </a:extLst>
            </p:cNvPr>
            <p:cNvSpPr/>
            <p:nvPr/>
          </p:nvSpPr>
          <p:spPr bwMode="auto">
            <a:xfrm>
              <a:off x="3058255" y="3068960"/>
              <a:ext cx="504056" cy="72008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grpSp>
        <p:nvGrpSpPr>
          <p:cNvPr id="5" name="Group 4">
            <a:extLst>
              <a:ext uri="{FF2B5EF4-FFF2-40B4-BE49-F238E27FC236}">
                <a16:creationId xmlns:a16="http://schemas.microsoft.com/office/drawing/2014/main" id="{70650388-8BE9-3CA9-9E87-316CC1ECE823}"/>
              </a:ext>
            </a:extLst>
          </p:cNvPr>
          <p:cNvGrpSpPr/>
          <p:nvPr/>
        </p:nvGrpSpPr>
        <p:grpSpPr>
          <a:xfrm>
            <a:off x="5735960" y="1700808"/>
            <a:ext cx="4824536" cy="3867032"/>
            <a:chOff x="5735960" y="1700808"/>
            <a:chExt cx="4824536" cy="3867032"/>
          </a:xfrm>
        </p:grpSpPr>
        <p:pic>
          <p:nvPicPr>
            <p:cNvPr id="7" name="Picture 6">
              <a:extLst>
                <a:ext uri="{FF2B5EF4-FFF2-40B4-BE49-F238E27FC236}">
                  <a16:creationId xmlns:a16="http://schemas.microsoft.com/office/drawing/2014/main" id="{9E22252E-E199-11E7-28A1-87CEF41CA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960" y="1700808"/>
              <a:ext cx="4824536" cy="3867032"/>
            </a:xfrm>
            <a:prstGeom prst="rect">
              <a:avLst/>
            </a:prstGeom>
          </p:spPr>
        </p:pic>
        <p:sp>
          <p:nvSpPr>
            <p:cNvPr id="3" name="Oval 2">
              <a:extLst>
                <a:ext uri="{FF2B5EF4-FFF2-40B4-BE49-F238E27FC236}">
                  <a16:creationId xmlns:a16="http://schemas.microsoft.com/office/drawing/2014/main" id="{21BBFBC0-7D91-89C5-46C5-54DE867CAC38}"/>
                </a:ext>
              </a:extLst>
            </p:cNvPr>
            <p:cNvSpPr/>
            <p:nvPr/>
          </p:nvSpPr>
          <p:spPr bwMode="auto">
            <a:xfrm>
              <a:off x="7536160" y="2173319"/>
              <a:ext cx="504056" cy="864096"/>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spTree>
    <p:extLst>
      <p:ext uri="{BB962C8B-B14F-4D97-AF65-F5344CB8AC3E}">
        <p14:creationId xmlns:p14="http://schemas.microsoft.com/office/powerpoint/2010/main" val="419674445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61E08-20A3-B810-F0B3-D4631D4AC448}"/>
            </a:ext>
          </a:extLst>
        </p:cNvPr>
        <p:cNvGrpSpPr/>
        <p:nvPr/>
      </p:nvGrpSpPr>
      <p:grpSpPr>
        <a:xfrm>
          <a:off x="0" y="0"/>
          <a:ext cx="0" cy="0"/>
          <a:chOff x="0" y="0"/>
          <a:chExt cx="0" cy="0"/>
        </a:xfrm>
      </p:grpSpPr>
      <p:sp>
        <p:nvSpPr>
          <p:cNvPr id="14" name="文本框 11">
            <a:extLst>
              <a:ext uri="{FF2B5EF4-FFF2-40B4-BE49-F238E27FC236}">
                <a16:creationId xmlns:a16="http://schemas.microsoft.com/office/drawing/2014/main" id="{D4D807BE-D4F8-F3D6-ADC1-C7040A450A9B}"/>
              </a:ext>
            </a:extLst>
          </p:cNvPr>
          <p:cNvSpPr txBox="1">
            <a:spLocks noChangeArrowheads="1"/>
          </p:cNvSpPr>
          <p:nvPr/>
        </p:nvSpPr>
        <p:spPr bwMode="auto">
          <a:xfrm>
            <a:off x="1847528" y="383675"/>
            <a:ext cx="8893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lgn="ctr"/>
            <a:r>
              <a:rPr lang="en-US" sz="2800" dirty="0">
                <a:solidFill>
                  <a:srgbClr val="595959"/>
                </a:solidFill>
                <a:latin typeface="Montserrat SemiBold" panose="00000700000000000000" pitchFamily="2" charset="0"/>
              </a:rPr>
              <a:t>UMC EXPERIENCE</a:t>
            </a:r>
          </a:p>
        </p:txBody>
      </p:sp>
      <p:sp>
        <p:nvSpPr>
          <p:cNvPr id="3" name="TextBox 2">
            <a:extLst>
              <a:ext uri="{FF2B5EF4-FFF2-40B4-BE49-F238E27FC236}">
                <a16:creationId xmlns:a16="http://schemas.microsoft.com/office/drawing/2014/main" id="{532D4F48-1D74-BBC7-2A41-10E35B68DF17}"/>
              </a:ext>
            </a:extLst>
          </p:cNvPr>
          <p:cNvSpPr txBox="1"/>
          <p:nvPr/>
        </p:nvSpPr>
        <p:spPr>
          <a:xfrm>
            <a:off x="192956" y="1336233"/>
            <a:ext cx="5211685" cy="3785652"/>
          </a:xfrm>
          <a:prstGeom prst="rect">
            <a:avLst/>
          </a:prstGeom>
          <a:noFill/>
        </p:spPr>
        <p:txBody>
          <a:bodyPr wrap="square" rtlCol="0">
            <a:spAutoFit/>
          </a:bodyPr>
          <a:lstStyle/>
          <a:p>
            <a:r>
              <a:rPr lang="en-US" b="1" dirty="0"/>
              <a:t>RECEIVE PATIENT</a:t>
            </a:r>
          </a:p>
          <a:p>
            <a:r>
              <a:rPr lang="en-US" dirty="0"/>
              <a:t>Male, 13 Y/O</a:t>
            </a:r>
          </a:p>
          <a:p>
            <a:r>
              <a:rPr lang="en-US" dirty="0" err="1"/>
              <a:t>Retristed</a:t>
            </a:r>
            <a:r>
              <a:rPr lang="en-US" dirty="0"/>
              <a:t> cardiomyopathy</a:t>
            </a:r>
          </a:p>
          <a:p>
            <a:r>
              <a:rPr lang="en-US" dirty="0"/>
              <a:t>Heart Advanced failure (EF 47%) </a:t>
            </a:r>
            <a:r>
              <a:rPr lang="en-US" dirty="0">
                <a:solidFill>
                  <a:srgbClr val="FF0000"/>
                </a:solidFill>
              </a:rPr>
              <a:t>138cm, 32kg</a:t>
            </a:r>
          </a:p>
          <a:p>
            <a:r>
              <a:rPr lang="en-US" dirty="0">
                <a:solidFill>
                  <a:srgbClr val="FF0000"/>
                </a:solidFill>
              </a:rPr>
              <a:t>AB Rh +, HCV -</a:t>
            </a:r>
          </a:p>
          <a:p>
            <a:endParaRPr lang="en-US" dirty="0">
              <a:solidFill>
                <a:srgbClr val="FF0000"/>
              </a:solidFill>
            </a:endParaRPr>
          </a:p>
          <a:p>
            <a:r>
              <a:rPr lang="en-US" dirty="0">
                <a:solidFill>
                  <a:srgbClr val="FF0000"/>
                </a:solidFill>
              </a:rPr>
              <a:t>1 month: HCV -</a:t>
            </a:r>
            <a:endParaRPr lang="en-US" dirty="0"/>
          </a:p>
          <a:p>
            <a:r>
              <a:rPr lang="en-US" dirty="0"/>
              <a:t> </a:t>
            </a:r>
          </a:p>
          <a:p>
            <a:endParaRPr lang="en-US" dirty="0"/>
          </a:p>
        </p:txBody>
      </p:sp>
      <p:sp>
        <p:nvSpPr>
          <p:cNvPr id="5" name="TextBox 4">
            <a:extLst>
              <a:ext uri="{FF2B5EF4-FFF2-40B4-BE49-F238E27FC236}">
                <a16:creationId xmlns:a16="http://schemas.microsoft.com/office/drawing/2014/main" id="{79710B6F-FE27-B684-79FA-F9AB7BBAB2D0}"/>
              </a:ext>
            </a:extLst>
          </p:cNvPr>
          <p:cNvSpPr txBox="1"/>
          <p:nvPr/>
        </p:nvSpPr>
        <p:spPr>
          <a:xfrm>
            <a:off x="8328973" y="1342430"/>
            <a:ext cx="4824536" cy="3046988"/>
          </a:xfrm>
          <a:prstGeom prst="rect">
            <a:avLst/>
          </a:prstGeom>
          <a:noFill/>
        </p:spPr>
        <p:txBody>
          <a:bodyPr wrap="square" rtlCol="0">
            <a:spAutoFit/>
          </a:bodyPr>
          <a:lstStyle/>
          <a:p>
            <a:r>
              <a:rPr lang="en-US" b="1" dirty="0"/>
              <a:t>DONOR PATIENT</a:t>
            </a:r>
          </a:p>
          <a:p>
            <a:r>
              <a:rPr lang="en-US" dirty="0"/>
              <a:t>Male, 43 Y/O</a:t>
            </a:r>
          </a:p>
          <a:p>
            <a:r>
              <a:rPr lang="en-US" dirty="0"/>
              <a:t>Brain death</a:t>
            </a:r>
          </a:p>
          <a:p>
            <a:r>
              <a:rPr lang="en-US" dirty="0"/>
              <a:t>EF 59%</a:t>
            </a:r>
          </a:p>
          <a:p>
            <a:r>
              <a:rPr lang="en-US" dirty="0">
                <a:solidFill>
                  <a:srgbClr val="FF0000"/>
                </a:solidFill>
              </a:rPr>
              <a:t>O Rh +, HCV RNA +</a:t>
            </a:r>
            <a:endParaRPr lang="en-US" dirty="0"/>
          </a:p>
          <a:p>
            <a:r>
              <a:rPr lang="en-US" dirty="0">
                <a:solidFill>
                  <a:srgbClr val="FF0000"/>
                </a:solidFill>
              </a:rPr>
              <a:t>150cm, 44kg</a:t>
            </a:r>
          </a:p>
          <a:p>
            <a:r>
              <a:rPr lang="en-US" dirty="0"/>
              <a:t>HCM, Vietnam</a:t>
            </a:r>
          </a:p>
          <a:p>
            <a:r>
              <a:rPr lang="en-US" dirty="0"/>
              <a:t>Ischemic time ~ 10 mins</a:t>
            </a:r>
          </a:p>
        </p:txBody>
      </p:sp>
      <p:pic>
        <p:nvPicPr>
          <p:cNvPr id="2" name="gi long">
            <a:hlinkClick r:id="" action="ppaction://media"/>
            <a:extLst>
              <a:ext uri="{FF2B5EF4-FFF2-40B4-BE49-F238E27FC236}">
                <a16:creationId xmlns:a16="http://schemas.microsoft.com/office/drawing/2014/main" id="{B1959A96-6B18-3896-FEB0-FAA29315B65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27380" y="3166864"/>
            <a:ext cx="1701800" cy="3048000"/>
          </a:xfrm>
          <a:prstGeom prst="rect">
            <a:avLst/>
          </a:prstGeom>
        </p:spPr>
      </p:pic>
      <p:pic>
        <p:nvPicPr>
          <p:cNvPr id="4" name="1IIT7BDCV_4ENPL1">
            <a:hlinkClick r:id="" action="ppaction://media"/>
            <a:extLst>
              <a:ext uri="{FF2B5EF4-FFF2-40B4-BE49-F238E27FC236}">
                <a16:creationId xmlns:a16="http://schemas.microsoft.com/office/drawing/2014/main" id="{E6C160CF-144D-A40C-867E-EC0B80841E6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157102" y="3166864"/>
            <a:ext cx="2016225" cy="3046989"/>
          </a:xfrm>
          <a:prstGeom prst="rect">
            <a:avLst/>
          </a:prstGeom>
        </p:spPr>
      </p:pic>
    </p:spTree>
    <p:extLst>
      <p:ext uri="{BB962C8B-B14F-4D97-AF65-F5344CB8AC3E}">
        <p14:creationId xmlns:p14="http://schemas.microsoft.com/office/powerpoint/2010/main" val="12726200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664A5-7B91-4F31-DF47-B353415677D6}"/>
            </a:ext>
          </a:extLst>
        </p:cNvPr>
        <p:cNvGrpSpPr/>
        <p:nvPr/>
      </p:nvGrpSpPr>
      <p:grpSpPr>
        <a:xfrm>
          <a:off x="0" y="0"/>
          <a:ext cx="0" cy="0"/>
          <a:chOff x="0" y="0"/>
          <a:chExt cx="0" cy="0"/>
        </a:xfrm>
      </p:grpSpPr>
      <p:sp>
        <p:nvSpPr>
          <p:cNvPr id="14" name="文本框 11">
            <a:extLst>
              <a:ext uri="{FF2B5EF4-FFF2-40B4-BE49-F238E27FC236}">
                <a16:creationId xmlns:a16="http://schemas.microsoft.com/office/drawing/2014/main" id="{1BFADDA2-E0FB-0B9E-5BE0-BB07553421FA}"/>
              </a:ext>
            </a:extLst>
          </p:cNvPr>
          <p:cNvSpPr txBox="1">
            <a:spLocks noChangeArrowheads="1"/>
          </p:cNvSpPr>
          <p:nvPr/>
        </p:nvSpPr>
        <p:spPr bwMode="auto">
          <a:xfrm>
            <a:off x="1847528" y="383675"/>
            <a:ext cx="8893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lgn="ctr"/>
            <a:r>
              <a:rPr lang="en-US" sz="2800" dirty="0">
                <a:solidFill>
                  <a:srgbClr val="595959"/>
                </a:solidFill>
                <a:latin typeface="Montserrat SemiBold" panose="00000700000000000000" pitchFamily="2" charset="0"/>
              </a:rPr>
              <a:t>UMC EXPERIENCE</a:t>
            </a:r>
          </a:p>
        </p:txBody>
      </p:sp>
      <p:pic>
        <p:nvPicPr>
          <p:cNvPr id="3" name="Picture 2">
            <a:extLst>
              <a:ext uri="{FF2B5EF4-FFF2-40B4-BE49-F238E27FC236}">
                <a16:creationId xmlns:a16="http://schemas.microsoft.com/office/drawing/2014/main" id="{7CC6F244-3310-66CE-1284-0488883FBDA7}"/>
              </a:ext>
            </a:extLst>
          </p:cNvPr>
          <p:cNvPicPr>
            <a:picLocks noChangeAspect="1"/>
          </p:cNvPicPr>
          <p:nvPr/>
        </p:nvPicPr>
        <p:blipFill>
          <a:blip r:embed="rId3">
            <a:extLst>
              <a:ext uri="{28A0092B-C50C-407E-A947-70E740481C1C}">
                <a14:useLocalDpi xmlns:a14="http://schemas.microsoft.com/office/drawing/2010/main" val="0"/>
              </a:ext>
            </a:extLst>
          </a:blip>
          <a:srcRect t="37140" b="28815"/>
          <a:stretch/>
        </p:blipFill>
        <p:spPr>
          <a:xfrm>
            <a:off x="6077985" y="1304764"/>
            <a:ext cx="4933273" cy="4248472"/>
          </a:xfrm>
          <a:prstGeom prst="rect">
            <a:avLst/>
          </a:prstGeom>
        </p:spPr>
      </p:pic>
      <p:pic>
        <p:nvPicPr>
          <p:cNvPr id="4" name="Picture 3">
            <a:extLst>
              <a:ext uri="{FF2B5EF4-FFF2-40B4-BE49-F238E27FC236}">
                <a16:creationId xmlns:a16="http://schemas.microsoft.com/office/drawing/2014/main" id="{02E58131-3828-7BCA-E331-20C5059B0D6A}"/>
              </a:ext>
            </a:extLst>
          </p:cNvPr>
          <p:cNvPicPr>
            <a:picLocks noChangeAspect="1"/>
          </p:cNvPicPr>
          <p:nvPr/>
        </p:nvPicPr>
        <p:blipFill>
          <a:blip r:embed="rId4"/>
          <a:stretch>
            <a:fillRect/>
          </a:stretch>
        </p:blipFill>
        <p:spPr>
          <a:xfrm>
            <a:off x="1703512" y="2348880"/>
            <a:ext cx="3672408" cy="1944216"/>
          </a:xfrm>
          <a:prstGeom prst="rect">
            <a:avLst/>
          </a:prstGeom>
        </p:spPr>
      </p:pic>
    </p:spTree>
    <p:extLst>
      <p:ext uri="{BB962C8B-B14F-4D97-AF65-F5344CB8AC3E}">
        <p14:creationId xmlns:p14="http://schemas.microsoft.com/office/powerpoint/2010/main" val="191748004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FC7EB-6F3D-F429-1752-F93116616879}"/>
            </a:ext>
          </a:extLst>
        </p:cNvPr>
        <p:cNvGrpSpPr/>
        <p:nvPr/>
      </p:nvGrpSpPr>
      <p:grpSpPr>
        <a:xfrm>
          <a:off x="0" y="0"/>
          <a:ext cx="0" cy="0"/>
          <a:chOff x="0" y="0"/>
          <a:chExt cx="0" cy="0"/>
        </a:xfrm>
      </p:grpSpPr>
      <p:sp>
        <p:nvSpPr>
          <p:cNvPr id="14" name="文本框 11">
            <a:extLst>
              <a:ext uri="{FF2B5EF4-FFF2-40B4-BE49-F238E27FC236}">
                <a16:creationId xmlns:a16="http://schemas.microsoft.com/office/drawing/2014/main" id="{B4AF8DC2-2E2F-809F-B4A8-D67D8012CC25}"/>
              </a:ext>
            </a:extLst>
          </p:cNvPr>
          <p:cNvSpPr txBox="1">
            <a:spLocks noChangeArrowheads="1"/>
          </p:cNvSpPr>
          <p:nvPr/>
        </p:nvSpPr>
        <p:spPr bwMode="auto">
          <a:xfrm>
            <a:off x="1847528" y="383675"/>
            <a:ext cx="8893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lgn="ctr"/>
            <a:r>
              <a:rPr lang="en-US" sz="2800" dirty="0">
                <a:solidFill>
                  <a:srgbClr val="595959"/>
                </a:solidFill>
                <a:latin typeface="Montserrat SemiBold" panose="00000700000000000000" pitchFamily="2" charset="0"/>
              </a:rPr>
              <a:t>UMC EXPERIENCE</a:t>
            </a:r>
          </a:p>
        </p:txBody>
      </p:sp>
      <p:sp>
        <p:nvSpPr>
          <p:cNvPr id="3" name="TextBox 2">
            <a:extLst>
              <a:ext uri="{FF2B5EF4-FFF2-40B4-BE49-F238E27FC236}">
                <a16:creationId xmlns:a16="http://schemas.microsoft.com/office/drawing/2014/main" id="{2456FD00-DC60-BF86-8299-23A1A1A79175}"/>
              </a:ext>
            </a:extLst>
          </p:cNvPr>
          <p:cNvSpPr txBox="1"/>
          <p:nvPr/>
        </p:nvSpPr>
        <p:spPr>
          <a:xfrm>
            <a:off x="1703511" y="1336233"/>
            <a:ext cx="5211685" cy="3416320"/>
          </a:xfrm>
          <a:prstGeom prst="rect">
            <a:avLst/>
          </a:prstGeom>
          <a:noFill/>
        </p:spPr>
        <p:txBody>
          <a:bodyPr wrap="square" rtlCol="0">
            <a:spAutoFit/>
          </a:bodyPr>
          <a:lstStyle/>
          <a:p>
            <a:r>
              <a:rPr lang="en-US" b="1" dirty="0"/>
              <a:t>RECEIVE PATIENT</a:t>
            </a:r>
          </a:p>
          <a:p>
            <a:r>
              <a:rPr lang="en-US" dirty="0"/>
              <a:t>Male, 11 Y/O</a:t>
            </a:r>
          </a:p>
          <a:p>
            <a:r>
              <a:rPr lang="en-US" dirty="0"/>
              <a:t>Dilated cardiomyopathy/myocarditis</a:t>
            </a:r>
          </a:p>
          <a:p>
            <a:r>
              <a:rPr lang="en-US" dirty="0"/>
              <a:t>Heart Advanced failure (EF 21%) </a:t>
            </a:r>
            <a:r>
              <a:rPr lang="en-US" dirty="0">
                <a:solidFill>
                  <a:srgbClr val="FF0000"/>
                </a:solidFill>
              </a:rPr>
              <a:t>143cm, 45kg</a:t>
            </a:r>
          </a:p>
          <a:p>
            <a:r>
              <a:rPr lang="en-US" dirty="0">
                <a:solidFill>
                  <a:srgbClr val="FF0000"/>
                </a:solidFill>
              </a:rPr>
              <a:t>O+</a:t>
            </a:r>
            <a:endParaRPr lang="en-US" dirty="0"/>
          </a:p>
          <a:p>
            <a:endParaRPr lang="en-US" dirty="0"/>
          </a:p>
          <a:p>
            <a:r>
              <a:rPr lang="en-US" dirty="0"/>
              <a:t> </a:t>
            </a:r>
          </a:p>
          <a:p>
            <a:endParaRPr lang="en-US" dirty="0"/>
          </a:p>
        </p:txBody>
      </p:sp>
      <p:sp>
        <p:nvSpPr>
          <p:cNvPr id="5" name="TextBox 4">
            <a:extLst>
              <a:ext uri="{FF2B5EF4-FFF2-40B4-BE49-F238E27FC236}">
                <a16:creationId xmlns:a16="http://schemas.microsoft.com/office/drawing/2014/main" id="{059BF728-3113-4C0C-66B6-FA83771EC1D2}"/>
              </a:ext>
            </a:extLst>
          </p:cNvPr>
          <p:cNvSpPr txBox="1"/>
          <p:nvPr/>
        </p:nvSpPr>
        <p:spPr>
          <a:xfrm>
            <a:off x="7680176" y="1336233"/>
            <a:ext cx="4824536" cy="3046988"/>
          </a:xfrm>
          <a:prstGeom prst="rect">
            <a:avLst/>
          </a:prstGeom>
          <a:noFill/>
        </p:spPr>
        <p:txBody>
          <a:bodyPr wrap="square" rtlCol="0">
            <a:spAutoFit/>
          </a:bodyPr>
          <a:lstStyle/>
          <a:p>
            <a:r>
              <a:rPr lang="en-US" b="1" dirty="0"/>
              <a:t>DONOR PATIENT</a:t>
            </a:r>
          </a:p>
          <a:p>
            <a:r>
              <a:rPr lang="en-US" dirty="0"/>
              <a:t>Male, 44 Y/O</a:t>
            </a:r>
          </a:p>
          <a:p>
            <a:r>
              <a:rPr lang="en-US" dirty="0"/>
              <a:t>Brain death</a:t>
            </a:r>
          </a:p>
          <a:p>
            <a:r>
              <a:rPr lang="en-US" dirty="0"/>
              <a:t>EF 60%</a:t>
            </a:r>
          </a:p>
          <a:p>
            <a:r>
              <a:rPr lang="en-US" dirty="0">
                <a:solidFill>
                  <a:srgbClr val="FF0000"/>
                </a:solidFill>
              </a:rPr>
              <a:t>O Rh +</a:t>
            </a:r>
            <a:endParaRPr lang="en-US" dirty="0"/>
          </a:p>
          <a:p>
            <a:r>
              <a:rPr lang="en-US" dirty="0">
                <a:solidFill>
                  <a:srgbClr val="FF0000"/>
                </a:solidFill>
              </a:rPr>
              <a:t>170cm, 70kg</a:t>
            </a:r>
          </a:p>
          <a:p>
            <a:r>
              <a:rPr lang="en-US" dirty="0"/>
              <a:t>HCM, Vietnam</a:t>
            </a:r>
          </a:p>
          <a:p>
            <a:r>
              <a:rPr lang="en-US" dirty="0"/>
              <a:t>Ischemic time ~ 30 mins</a:t>
            </a:r>
          </a:p>
        </p:txBody>
      </p:sp>
      <p:pic>
        <p:nvPicPr>
          <p:cNvPr id="4" name="Picture 3">
            <a:extLst>
              <a:ext uri="{FF2B5EF4-FFF2-40B4-BE49-F238E27FC236}">
                <a16:creationId xmlns:a16="http://schemas.microsoft.com/office/drawing/2014/main" id="{74148BA2-6DCD-DB4C-1DE3-13FCF6469D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1390" y="4426157"/>
            <a:ext cx="1879192" cy="1717568"/>
          </a:xfrm>
          <a:prstGeom prst="rect">
            <a:avLst/>
          </a:prstGeom>
        </p:spPr>
      </p:pic>
      <p:pic>
        <p:nvPicPr>
          <p:cNvPr id="8" name="Picture 7">
            <a:extLst>
              <a:ext uri="{FF2B5EF4-FFF2-40B4-BE49-F238E27FC236}">
                <a16:creationId xmlns:a16="http://schemas.microsoft.com/office/drawing/2014/main" id="{79202052-D482-025E-F9C2-ADA5E0730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7312" y="4184530"/>
            <a:ext cx="1974432" cy="1994722"/>
          </a:xfrm>
          <a:prstGeom prst="rect">
            <a:avLst/>
          </a:prstGeom>
        </p:spPr>
      </p:pic>
      <p:pic>
        <p:nvPicPr>
          <p:cNvPr id="10" name="1742394320893054">
            <a:hlinkClick r:id="" action="ppaction://media"/>
            <a:extLst>
              <a:ext uri="{FF2B5EF4-FFF2-40B4-BE49-F238E27FC236}">
                <a16:creationId xmlns:a16="http://schemas.microsoft.com/office/drawing/2014/main" id="{73DA692A-4420-42F0-6FC2-7B178EB6E63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80567" y="3645023"/>
            <a:ext cx="1834630" cy="2584533"/>
          </a:xfrm>
          <a:prstGeom prst="rect">
            <a:avLst/>
          </a:prstGeom>
        </p:spPr>
      </p:pic>
    </p:spTree>
    <p:extLst>
      <p:ext uri="{BB962C8B-B14F-4D97-AF65-F5344CB8AC3E}">
        <p14:creationId xmlns:p14="http://schemas.microsoft.com/office/powerpoint/2010/main" val="13687663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D899715-1FD2-450C-9EED-00E4F4A03BEB}"/>
              </a:ext>
            </a:extLst>
          </p:cNvPr>
          <p:cNvGrpSpPr/>
          <p:nvPr/>
        </p:nvGrpSpPr>
        <p:grpSpPr>
          <a:xfrm>
            <a:off x="2615571" y="2564904"/>
            <a:ext cx="7749088" cy="1200329"/>
            <a:chOff x="4161295" y="2606884"/>
            <a:chExt cx="5916525" cy="1200329"/>
          </a:xfrm>
        </p:grpSpPr>
        <p:sp>
          <p:nvSpPr>
            <p:cNvPr id="49" name="TextBox 9"/>
            <p:cNvSpPr txBox="1"/>
            <p:nvPr/>
          </p:nvSpPr>
          <p:spPr>
            <a:xfrm>
              <a:off x="4161295" y="2606884"/>
              <a:ext cx="1094423" cy="1200329"/>
            </a:xfrm>
            <a:prstGeom prst="rect">
              <a:avLst/>
            </a:prstGeom>
            <a:noFill/>
          </p:spPr>
          <p:txBody>
            <a:bodyPr wrap="none" rtlCol="0">
              <a:spAutoFit/>
            </a:bodyPr>
            <a:lstStyle/>
            <a:p>
              <a:pPr algn="ctr" defTabSz="914400"/>
              <a:r>
                <a:rPr lang="en-US" altLang="zh-CN" sz="7200" dirty="0">
                  <a:solidFill>
                    <a:prstClr val="black">
                      <a:lumMod val="65000"/>
                      <a:lumOff val="35000"/>
                    </a:prstClr>
                  </a:solidFill>
                  <a:latin typeface="Montserrat SemiBold" panose="00000700000000000000" pitchFamily="2" charset="0"/>
                  <a:cs typeface="+mn-ea"/>
                  <a:sym typeface="+mn-lt"/>
                </a:rPr>
                <a:t>04</a:t>
              </a:r>
              <a:endParaRPr lang="zh-CN" altLang="en-US" sz="7200" dirty="0">
                <a:solidFill>
                  <a:prstClr val="black">
                    <a:lumMod val="65000"/>
                    <a:lumOff val="35000"/>
                  </a:prstClr>
                </a:solidFill>
                <a:latin typeface="Montserrat SemiBold" panose="00000700000000000000" pitchFamily="2" charset="0"/>
                <a:cs typeface="+mn-ea"/>
                <a:sym typeface="+mn-lt"/>
              </a:endParaRPr>
            </a:p>
          </p:txBody>
        </p:sp>
        <p:cxnSp>
          <p:nvCxnSpPr>
            <p:cNvPr id="53" name="直接连接符 52"/>
            <p:cNvCxnSpPr/>
            <p:nvPr/>
          </p:nvCxnSpPr>
          <p:spPr>
            <a:xfrm>
              <a:off x="5471179" y="2879749"/>
              <a:ext cx="0" cy="654599"/>
            </a:xfrm>
            <a:prstGeom prst="line">
              <a:avLst/>
            </a:prstGeom>
            <a:noFill/>
            <a:ln w="6350" cap="flat" cmpd="sng" algn="ctr">
              <a:solidFill>
                <a:sysClr val="windowText" lastClr="000000">
                  <a:lumMod val="65000"/>
                  <a:lumOff val="35000"/>
                </a:sysClr>
              </a:solidFill>
              <a:prstDash val="solid"/>
              <a:miter lim="800000"/>
            </a:ln>
            <a:effectLst/>
          </p:spPr>
        </p:cxnSp>
        <p:sp>
          <p:nvSpPr>
            <p:cNvPr id="48" name="Rectangle 39"/>
            <p:cNvSpPr>
              <a:spLocks noChangeArrowheads="1"/>
            </p:cNvSpPr>
            <p:nvPr/>
          </p:nvSpPr>
          <p:spPr bwMode="auto">
            <a:xfrm>
              <a:off x="5735960" y="2793893"/>
              <a:ext cx="4341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a:r>
                <a:rPr lang="en-US" sz="3600" b="1" dirty="0">
                  <a:solidFill>
                    <a:srgbClr val="595959"/>
                  </a:solidFill>
                  <a:latin typeface="Montserrat SemiBold" panose="00000700000000000000" pitchFamily="2" charset="0"/>
                </a:rPr>
                <a:t>CONCLUSION</a:t>
              </a:r>
            </a:p>
          </p:txBody>
        </p:sp>
      </p:grpSp>
    </p:spTree>
    <p:extLst>
      <p:ext uri="{BB962C8B-B14F-4D97-AF65-F5344CB8AC3E}">
        <p14:creationId xmlns:p14="http://schemas.microsoft.com/office/powerpoint/2010/main" val="1033415541"/>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advTm="0"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4439816" y="215927"/>
            <a:ext cx="51631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CONCLUSION</a:t>
            </a:r>
          </a:p>
          <a:p>
            <a:pPr lvl="0"/>
            <a:endParaRPr lang="en-US" sz="2800" dirty="0">
              <a:solidFill>
                <a:srgbClr val="595959"/>
              </a:solidFill>
              <a:latin typeface="Montserrat SemiBold" panose="00000700000000000000" pitchFamily="2" charset="0"/>
            </a:endParaRPr>
          </a:p>
        </p:txBody>
      </p:sp>
      <p:pic>
        <p:nvPicPr>
          <p:cNvPr id="1026" name="Picture 2" descr="Gold Standard - Definition, Example, History">
            <a:extLst>
              <a:ext uri="{FF2B5EF4-FFF2-40B4-BE49-F238E27FC236}">
                <a16:creationId xmlns:a16="http://schemas.microsoft.com/office/drawing/2014/main" id="{5116B9C8-33BE-FB45-A9EF-C8BB9EC1A7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577" y="1916831"/>
            <a:ext cx="314096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3634D6-0D92-669A-6F09-3EF3EBD2A219}"/>
              </a:ext>
            </a:extLst>
          </p:cNvPr>
          <p:cNvPicPr>
            <a:picLocks noChangeAspect="1"/>
          </p:cNvPicPr>
          <p:nvPr/>
        </p:nvPicPr>
        <p:blipFill rotWithShape="1">
          <a:blip r:embed="rId4"/>
          <a:srcRect r="27594"/>
          <a:stretch/>
        </p:blipFill>
        <p:spPr>
          <a:xfrm>
            <a:off x="1343617" y="1916831"/>
            <a:ext cx="2880320" cy="3024336"/>
          </a:xfrm>
          <a:prstGeom prst="rect">
            <a:avLst/>
          </a:prstGeom>
        </p:spPr>
      </p:pic>
      <p:pic>
        <p:nvPicPr>
          <p:cNvPr id="4" name="Picture 3">
            <a:extLst>
              <a:ext uri="{FF2B5EF4-FFF2-40B4-BE49-F238E27FC236}">
                <a16:creationId xmlns:a16="http://schemas.microsoft.com/office/drawing/2014/main" id="{B7833E94-C539-0755-01FA-D906CA33A9E7}"/>
              </a:ext>
            </a:extLst>
          </p:cNvPr>
          <p:cNvPicPr>
            <a:picLocks noChangeAspect="1"/>
          </p:cNvPicPr>
          <p:nvPr/>
        </p:nvPicPr>
        <p:blipFill rotWithShape="1">
          <a:blip r:embed="rId5"/>
          <a:srcRect b="15218"/>
          <a:stretch/>
        </p:blipFill>
        <p:spPr>
          <a:xfrm>
            <a:off x="7752185" y="1916831"/>
            <a:ext cx="4032448" cy="3024336"/>
          </a:xfrm>
          <a:prstGeom prst="rect">
            <a:avLst/>
          </a:prstGeom>
        </p:spPr>
      </p:pic>
    </p:spTree>
    <p:extLst>
      <p:ext uri="{BB962C8B-B14F-4D97-AF65-F5344CB8AC3E}">
        <p14:creationId xmlns:p14="http://schemas.microsoft.com/office/powerpoint/2010/main" val="22035341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chemeClr val="bg1">
              <a:lumMod val="75000"/>
              <a:lumOff val="25000"/>
            </a:schemeClr>
          </a:fgClr>
          <a:bgClr>
            <a:schemeClr val="bg1">
              <a:lumMod val="50000"/>
              <a:lumOff val="50000"/>
            </a:schemeClr>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D899715-1FD2-450C-9EED-00E4F4A03BEB}"/>
              </a:ext>
            </a:extLst>
          </p:cNvPr>
          <p:cNvGrpSpPr/>
          <p:nvPr/>
        </p:nvGrpSpPr>
        <p:grpSpPr>
          <a:xfrm>
            <a:off x="3121921" y="2828836"/>
            <a:ext cx="5948158" cy="1200329"/>
            <a:chOff x="4129662" y="2606884"/>
            <a:chExt cx="5948158" cy="1200329"/>
          </a:xfrm>
        </p:grpSpPr>
        <p:sp>
          <p:nvSpPr>
            <p:cNvPr id="49" name="TextBox 9"/>
            <p:cNvSpPr txBox="1"/>
            <p:nvPr/>
          </p:nvSpPr>
          <p:spPr>
            <a:xfrm>
              <a:off x="4129662" y="2606884"/>
              <a:ext cx="1157689" cy="1200329"/>
            </a:xfrm>
            <a:prstGeom prst="rect">
              <a:avLst/>
            </a:prstGeom>
            <a:noFill/>
          </p:spPr>
          <p:txBody>
            <a:bodyPr wrap="none" rtlCol="0">
              <a:spAutoFit/>
            </a:bodyPr>
            <a:lstStyle/>
            <a:p>
              <a:pPr algn="ctr" defTabSz="914400"/>
              <a:r>
                <a:rPr lang="en-US" altLang="zh-CN" sz="7200" dirty="0">
                  <a:solidFill>
                    <a:prstClr val="black">
                      <a:lumMod val="65000"/>
                      <a:lumOff val="35000"/>
                    </a:prstClr>
                  </a:solidFill>
                  <a:latin typeface="Montserrat SemiBold" panose="00000700000000000000" pitchFamily="2" charset="0"/>
                  <a:cs typeface="+mn-ea"/>
                  <a:sym typeface="+mn-lt"/>
                </a:rPr>
                <a:t>01</a:t>
              </a:r>
              <a:endParaRPr lang="zh-CN" altLang="en-US" sz="7200" dirty="0">
                <a:solidFill>
                  <a:prstClr val="black">
                    <a:lumMod val="65000"/>
                    <a:lumOff val="35000"/>
                  </a:prstClr>
                </a:solidFill>
                <a:latin typeface="Montserrat SemiBold" panose="00000700000000000000" pitchFamily="2" charset="0"/>
                <a:cs typeface="+mn-ea"/>
                <a:sym typeface="+mn-lt"/>
              </a:endParaRPr>
            </a:p>
          </p:txBody>
        </p:sp>
        <p:cxnSp>
          <p:nvCxnSpPr>
            <p:cNvPr id="53" name="直接连接符 52"/>
            <p:cNvCxnSpPr/>
            <p:nvPr/>
          </p:nvCxnSpPr>
          <p:spPr>
            <a:xfrm>
              <a:off x="5471179" y="2879749"/>
              <a:ext cx="0" cy="654599"/>
            </a:xfrm>
            <a:prstGeom prst="line">
              <a:avLst/>
            </a:prstGeom>
            <a:noFill/>
            <a:ln w="6350" cap="flat" cmpd="sng" algn="ctr">
              <a:solidFill>
                <a:sysClr val="windowText" lastClr="000000">
                  <a:lumMod val="65000"/>
                  <a:lumOff val="35000"/>
                </a:sysClr>
              </a:solidFill>
              <a:prstDash val="solid"/>
              <a:miter lim="800000"/>
            </a:ln>
            <a:effectLst/>
          </p:spPr>
        </p:cxnSp>
        <p:sp>
          <p:nvSpPr>
            <p:cNvPr id="48" name="Rectangle 39"/>
            <p:cNvSpPr>
              <a:spLocks noChangeArrowheads="1"/>
            </p:cNvSpPr>
            <p:nvPr/>
          </p:nvSpPr>
          <p:spPr bwMode="auto">
            <a:xfrm>
              <a:off x="5735960" y="2793893"/>
              <a:ext cx="4341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a:r>
                <a:rPr lang="en-US" sz="3600" b="1" i="0" u="none" dirty="0">
                  <a:solidFill>
                    <a:srgbClr val="595959"/>
                  </a:solidFill>
                  <a:latin typeface="Montserrat SemiBold" panose="00000700000000000000" pitchFamily="2" charset="0"/>
                </a:rPr>
                <a:t>INTRODUCTION</a:t>
              </a:r>
            </a:p>
          </p:txBody>
        </p:sp>
      </p:grpSp>
    </p:spTree>
    <p:extLst>
      <p:ext uri="{BB962C8B-B14F-4D97-AF65-F5344CB8AC3E}">
        <p14:creationId xmlns:p14="http://schemas.microsoft.com/office/powerpoint/2010/main" val="13210931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4254F7-B876-0CA2-3D4B-3AC0F618CC38}"/>
              </a:ext>
            </a:extLst>
          </p:cNvPr>
          <p:cNvPicPr>
            <a:picLocks noChangeAspect="1"/>
          </p:cNvPicPr>
          <p:nvPr/>
        </p:nvPicPr>
        <p:blipFill>
          <a:blip r:embed="rId2"/>
          <a:stretch>
            <a:fillRect/>
          </a:stretch>
        </p:blipFill>
        <p:spPr>
          <a:xfrm>
            <a:off x="2524125" y="1419225"/>
            <a:ext cx="7143750" cy="4019550"/>
          </a:xfrm>
          <a:prstGeom prst="rect">
            <a:avLst/>
          </a:prstGeom>
        </p:spPr>
      </p:pic>
    </p:spTree>
    <p:extLst>
      <p:ext uri="{BB962C8B-B14F-4D97-AF65-F5344CB8AC3E}">
        <p14:creationId xmlns:p14="http://schemas.microsoft.com/office/powerpoint/2010/main" val="2443996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D92928-C7FE-117A-CBF6-A1D2C8949D23}"/>
              </a:ext>
            </a:extLst>
          </p:cNvPr>
          <p:cNvPicPr>
            <a:picLocks noChangeAspect="1"/>
          </p:cNvPicPr>
          <p:nvPr/>
        </p:nvPicPr>
        <p:blipFill>
          <a:blip r:embed="rId3"/>
          <a:stretch>
            <a:fillRect/>
          </a:stretch>
        </p:blipFill>
        <p:spPr>
          <a:xfrm>
            <a:off x="2567608" y="1124744"/>
            <a:ext cx="7704856" cy="4346902"/>
          </a:xfrm>
          <a:prstGeom prst="rect">
            <a:avLst/>
          </a:prstGeom>
        </p:spPr>
      </p:pic>
      <p:sp>
        <p:nvSpPr>
          <p:cNvPr id="14" name="文本框 11"/>
          <p:cNvSpPr txBox="1">
            <a:spLocks noChangeArrowheads="1"/>
          </p:cNvSpPr>
          <p:nvPr/>
        </p:nvSpPr>
        <p:spPr bwMode="auto">
          <a:xfrm>
            <a:off x="3575719" y="216803"/>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ADVANCED HEART FAILURE</a:t>
            </a:r>
            <a:endParaRPr lang="en-US" sz="2800" b="1" i="0" u="none" dirty="0">
              <a:solidFill>
                <a:srgbClr val="595959"/>
              </a:solidFill>
              <a:latin typeface="Montserrat SemiBold" panose="00000700000000000000" pitchFamily="2" charset="0"/>
            </a:endParaRPr>
          </a:p>
        </p:txBody>
      </p:sp>
      <p:sp>
        <p:nvSpPr>
          <p:cNvPr id="6" name="TextBox 5">
            <a:extLst>
              <a:ext uri="{FF2B5EF4-FFF2-40B4-BE49-F238E27FC236}">
                <a16:creationId xmlns:a16="http://schemas.microsoft.com/office/drawing/2014/main" id="{3B5456EB-DB85-F543-76C5-7B30A1DF1FA2}"/>
              </a:ext>
            </a:extLst>
          </p:cNvPr>
          <p:cNvSpPr txBox="1"/>
          <p:nvPr/>
        </p:nvSpPr>
        <p:spPr>
          <a:xfrm>
            <a:off x="2783632" y="5471646"/>
            <a:ext cx="7056784" cy="830997"/>
          </a:xfrm>
          <a:prstGeom prst="rect">
            <a:avLst/>
          </a:prstGeom>
          <a:noFill/>
        </p:spPr>
        <p:txBody>
          <a:bodyPr wrap="square" rtlCol="0">
            <a:spAutoFit/>
          </a:bodyPr>
          <a:lstStyle/>
          <a:p>
            <a:pPr algn="ctr"/>
            <a:r>
              <a:rPr lang="en-US" sz="1200" dirty="0"/>
              <a:t>JACC: HEART FAILURE VOL. 9, NO. 10, 2021 </a:t>
            </a:r>
            <a:r>
              <a:rPr lang="en-US" sz="1200" dirty="0" err="1"/>
              <a:t>Dunlay</a:t>
            </a:r>
            <a:r>
              <a:rPr lang="en-US" sz="1200" dirty="0"/>
              <a:t> et al.</a:t>
            </a:r>
          </a:p>
          <a:p>
            <a:pPr algn="ctr"/>
            <a:r>
              <a:rPr lang="en-US" sz="1200" dirty="0"/>
              <a:t>OCTOBER 2021:722 – 732 Advanced Heart Failure: A Population-Based Study</a:t>
            </a:r>
          </a:p>
          <a:p>
            <a:pPr algn="ctr"/>
            <a:r>
              <a:rPr lang="en-US" sz="1200" dirty="0"/>
              <a:t>2022 AHA/ACC/HFSA Guideline for the Management of Heart Failure</a:t>
            </a:r>
          </a:p>
          <a:p>
            <a:pPr algn="ctr"/>
            <a:endParaRPr lang="en-US" sz="1200" dirty="0"/>
          </a:p>
        </p:txBody>
      </p:sp>
      <p:pic>
        <p:nvPicPr>
          <p:cNvPr id="12" name="Picture 11">
            <a:extLst>
              <a:ext uri="{FF2B5EF4-FFF2-40B4-BE49-F238E27FC236}">
                <a16:creationId xmlns:a16="http://schemas.microsoft.com/office/drawing/2014/main" id="{0533293D-309B-F863-CB05-99E5AEE435DF}"/>
              </a:ext>
            </a:extLst>
          </p:cNvPr>
          <p:cNvPicPr>
            <a:picLocks noChangeAspect="1"/>
          </p:cNvPicPr>
          <p:nvPr/>
        </p:nvPicPr>
        <p:blipFill>
          <a:blip r:embed="rId4"/>
          <a:stretch>
            <a:fillRect/>
          </a:stretch>
        </p:blipFill>
        <p:spPr>
          <a:xfrm>
            <a:off x="1631504" y="1124744"/>
            <a:ext cx="5040560" cy="4293603"/>
          </a:xfrm>
          <a:prstGeom prst="rect">
            <a:avLst/>
          </a:prstGeom>
          <a:ln>
            <a:solidFill>
              <a:srgbClr val="C00000"/>
            </a:solidFill>
          </a:ln>
        </p:spPr>
      </p:pic>
      <p:pic>
        <p:nvPicPr>
          <p:cNvPr id="1026" name="Picture 2">
            <a:extLst>
              <a:ext uri="{FF2B5EF4-FFF2-40B4-BE49-F238E27FC236}">
                <a16:creationId xmlns:a16="http://schemas.microsoft.com/office/drawing/2014/main" id="{CDD63410-A9EE-54AB-C816-37808EDAB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064" y="1124744"/>
            <a:ext cx="4645571" cy="429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03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3575719" y="216803"/>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ADVANCED HEART FAILURE</a:t>
            </a:r>
            <a:endParaRPr lang="en-US" sz="2800" b="1" i="0" u="none" dirty="0">
              <a:solidFill>
                <a:srgbClr val="595959"/>
              </a:solidFill>
              <a:latin typeface="Montserrat SemiBold" panose="00000700000000000000" pitchFamily="2" charset="0"/>
            </a:endParaRPr>
          </a:p>
        </p:txBody>
      </p:sp>
      <p:sp>
        <p:nvSpPr>
          <p:cNvPr id="6" name="TextBox 5">
            <a:extLst>
              <a:ext uri="{FF2B5EF4-FFF2-40B4-BE49-F238E27FC236}">
                <a16:creationId xmlns:a16="http://schemas.microsoft.com/office/drawing/2014/main" id="{3B5456EB-DB85-F543-76C5-7B30A1DF1FA2}"/>
              </a:ext>
            </a:extLst>
          </p:cNvPr>
          <p:cNvSpPr txBox="1"/>
          <p:nvPr/>
        </p:nvSpPr>
        <p:spPr>
          <a:xfrm>
            <a:off x="2711624" y="5887145"/>
            <a:ext cx="7056784" cy="461665"/>
          </a:xfrm>
          <a:prstGeom prst="rect">
            <a:avLst/>
          </a:prstGeom>
          <a:noFill/>
        </p:spPr>
        <p:txBody>
          <a:bodyPr wrap="square" rtlCol="0">
            <a:spAutoFit/>
          </a:bodyPr>
          <a:lstStyle/>
          <a:p>
            <a:pPr algn="ctr"/>
            <a:r>
              <a:rPr lang="en-US" sz="1200" dirty="0"/>
              <a:t>2022 AHA/ACC/HFSA Guideline for the Management of Heart Failure</a:t>
            </a:r>
          </a:p>
          <a:p>
            <a:pPr algn="ctr"/>
            <a:endParaRPr lang="en-US" sz="1200" dirty="0"/>
          </a:p>
        </p:txBody>
      </p:sp>
      <p:pic>
        <p:nvPicPr>
          <p:cNvPr id="3" name="Picture 2">
            <a:extLst>
              <a:ext uri="{FF2B5EF4-FFF2-40B4-BE49-F238E27FC236}">
                <a16:creationId xmlns:a16="http://schemas.microsoft.com/office/drawing/2014/main" id="{83AA5D96-BEF0-379A-2408-5B26788DB037}"/>
              </a:ext>
            </a:extLst>
          </p:cNvPr>
          <p:cNvPicPr>
            <a:picLocks noChangeAspect="1"/>
          </p:cNvPicPr>
          <p:nvPr/>
        </p:nvPicPr>
        <p:blipFill>
          <a:blip r:embed="rId3"/>
          <a:stretch>
            <a:fillRect/>
          </a:stretch>
        </p:blipFill>
        <p:spPr>
          <a:xfrm>
            <a:off x="1818678" y="740022"/>
            <a:ext cx="8554644" cy="5147123"/>
          </a:xfrm>
          <a:prstGeom prst="rect">
            <a:avLst/>
          </a:prstGeom>
        </p:spPr>
      </p:pic>
      <p:sp>
        <p:nvSpPr>
          <p:cNvPr id="4" name="Rectangle 3">
            <a:extLst>
              <a:ext uri="{FF2B5EF4-FFF2-40B4-BE49-F238E27FC236}">
                <a16:creationId xmlns:a16="http://schemas.microsoft.com/office/drawing/2014/main" id="{01ED52C0-E753-534E-06EE-71D5337BFA34}"/>
              </a:ext>
            </a:extLst>
          </p:cNvPr>
          <p:cNvSpPr/>
          <p:nvPr/>
        </p:nvSpPr>
        <p:spPr bwMode="auto">
          <a:xfrm>
            <a:off x="9048328" y="2636912"/>
            <a:ext cx="1080120" cy="523220"/>
          </a:xfrm>
          <a:prstGeom prst="rect">
            <a:avLst/>
          </a:prstGeom>
          <a:noFill/>
          <a:ln w="412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7283200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3575720" y="261760"/>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HEART TRANSPLANTATION</a:t>
            </a:r>
            <a:endParaRPr lang="en-US" sz="2800" b="1" i="0" u="none" dirty="0">
              <a:solidFill>
                <a:srgbClr val="595959"/>
              </a:solidFill>
              <a:latin typeface="Montserrat SemiBold" panose="00000700000000000000" pitchFamily="2" charset="0"/>
            </a:endParaRPr>
          </a:p>
        </p:txBody>
      </p:sp>
      <p:pic>
        <p:nvPicPr>
          <p:cNvPr id="3" name="Google Shape;136;p3">
            <a:extLst>
              <a:ext uri="{FF2B5EF4-FFF2-40B4-BE49-F238E27FC236}">
                <a16:creationId xmlns:a16="http://schemas.microsoft.com/office/drawing/2014/main" id="{3C0FFAE3-5644-893E-AA89-89655510D169}"/>
              </a:ext>
            </a:extLst>
          </p:cNvPr>
          <p:cNvPicPr preferRelativeResize="0"/>
          <p:nvPr/>
        </p:nvPicPr>
        <p:blipFill rotWithShape="1">
          <a:blip r:embed="rId3">
            <a:alphaModFix/>
          </a:blip>
          <a:srcRect/>
          <a:stretch/>
        </p:blipFill>
        <p:spPr>
          <a:xfrm>
            <a:off x="6600055" y="1654526"/>
            <a:ext cx="4680521" cy="3548948"/>
          </a:xfrm>
          <a:prstGeom prst="rect">
            <a:avLst/>
          </a:prstGeom>
          <a:noFill/>
          <a:ln>
            <a:noFill/>
          </a:ln>
        </p:spPr>
      </p:pic>
      <p:pic>
        <p:nvPicPr>
          <p:cNvPr id="6" name="Picture 5">
            <a:extLst>
              <a:ext uri="{FF2B5EF4-FFF2-40B4-BE49-F238E27FC236}">
                <a16:creationId xmlns:a16="http://schemas.microsoft.com/office/drawing/2014/main" id="{93BEFF5E-8CEC-9A75-9BB6-14708FE526D8}"/>
              </a:ext>
            </a:extLst>
          </p:cNvPr>
          <p:cNvPicPr>
            <a:picLocks noChangeAspect="1"/>
          </p:cNvPicPr>
          <p:nvPr/>
        </p:nvPicPr>
        <p:blipFill>
          <a:blip r:embed="rId4"/>
          <a:srcRect t="10364" b="6283"/>
          <a:stretch/>
        </p:blipFill>
        <p:spPr>
          <a:xfrm>
            <a:off x="1487487" y="1654526"/>
            <a:ext cx="5000309" cy="3548948"/>
          </a:xfrm>
          <a:prstGeom prst="rect">
            <a:avLst/>
          </a:prstGeom>
        </p:spPr>
      </p:pic>
      <p:sp>
        <p:nvSpPr>
          <p:cNvPr id="4" name="TextBox 3">
            <a:extLst>
              <a:ext uri="{FF2B5EF4-FFF2-40B4-BE49-F238E27FC236}">
                <a16:creationId xmlns:a16="http://schemas.microsoft.com/office/drawing/2014/main" id="{8DFA1014-EA55-233E-4324-5188CE39373B}"/>
              </a:ext>
            </a:extLst>
          </p:cNvPr>
          <p:cNvSpPr txBox="1"/>
          <p:nvPr/>
        </p:nvSpPr>
        <p:spPr>
          <a:xfrm>
            <a:off x="8688288" y="5445224"/>
            <a:ext cx="864096" cy="461665"/>
          </a:xfrm>
          <a:prstGeom prst="rect">
            <a:avLst/>
          </a:prstGeom>
          <a:noFill/>
        </p:spPr>
        <p:txBody>
          <a:bodyPr wrap="square">
            <a:spAutoFit/>
          </a:bodyPr>
          <a:lstStyle/>
          <a:p>
            <a:r>
              <a:rPr lang="en-US" altLang="zh-CN" dirty="0"/>
              <a:t>1967</a:t>
            </a:r>
            <a:endParaRPr lang="en-US" dirty="0"/>
          </a:p>
        </p:txBody>
      </p:sp>
    </p:spTree>
    <p:extLst>
      <p:ext uri="{BB962C8B-B14F-4D97-AF65-F5344CB8AC3E}">
        <p14:creationId xmlns:p14="http://schemas.microsoft.com/office/powerpoint/2010/main" val="1900867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3575720" y="261760"/>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HEART TRANSPLANTATION</a:t>
            </a:r>
            <a:endParaRPr lang="en-US" sz="2800" b="1" i="0" u="none" dirty="0">
              <a:solidFill>
                <a:srgbClr val="595959"/>
              </a:solidFill>
              <a:latin typeface="Montserrat SemiBold" panose="00000700000000000000" pitchFamily="2" charset="0"/>
            </a:endParaRPr>
          </a:p>
        </p:txBody>
      </p:sp>
      <p:sp>
        <p:nvSpPr>
          <p:cNvPr id="6" name="TextBox 5">
            <a:extLst>
              <a:ext uri="{FF2B5EF4-FFF2-40B4-BE49-F238E27FC236}">
                <a16:creationId xmlns:a16="http://schemas.microsoft.com/office/drawing/2014/main" id="{3B5456EB-DB85-F543-76C5-7B30A1DF1FA2}"/>
              </a:ext>
            </a:extLst>
          </p:cNvPr>
          <p:cNvSpPr txBox="1"/>
          <p:nvPr/>
        </p:nvSpPr>
        <p:spPr>
          <a:xfrm>
            <a:off x="2783632" y="5733256"/>
            <a:ext cx="7056784" cy="830997"/>
          </a:xfrm>
          <a:prstGeom prst="rect">
            <a:avLst/>
          </a:prstGeom>
          <a:noFill/>
        </p:spPr>
        <p:txBody>
          <a:bodyPr wrap="square" rtlCol="0">
            <a:spAutoFit/>
          </a:bodyPr>
          <a:lstStyle/>
          <a:p>
            <a:pPr algn="ctr"/>
            <a:r>
              <a:rPr lang="en-US" sz="1200" dirty="0"/>
              <a:t>Heart Transplantation in the United States: Analysis of the UNOS Database 1991–2019</a:t>
            </a:r>
          </a:p>
          <a:p>
            <a:pPr algn="ctr"/>
            <a:r>
              <a:rPr lang="en-US" sz="1200" dirty="0"/>
              <a:t>Does the heart transplant have a future? </a:t>
            </a:r>
            <a:r>
              <a:rPr lang="en-US" sz="1200" dirty="0" err="1"/>
              <a:t>Eur</a:t>
            </a:r>
            <a:r>
              <a:rPr lang="en-US" sz="1200" dirty="0"/>
              <a:t> J </a:t>
            </a:r>
            <a:r>
              <a:rPr lang="en-US" sz="1200" dirty="0" err="1"/>
              <a:t>Cardiothorac</a:t>
            </a:r>
            <a:r>
              <a:rPr lang="en-US" sz="1200" dirty="0"/>
              <a:t> Surg. 2019 Jun </a:t>
            </a:r>
          </a:p>
          <a:p>
            <a:pPr algn="ctr"/>
            <a:endParaRPr lang="en-US" sz="1200" dirty="0"/>
          </a:p>
          <a:p>
            <a:pPr algn="ctr"/>
            <a:endParaRPr lang="en-US" sz="1200" dirty="0"/>
          </a:p>
        </p:txBody>
      </p:sp>
      <p:pic>
        <p:nvPicPr>
          <p:cNvPr id="2" name="Google Shape;143;p3">
            <a:extLst>
              <a:ext uri="{FF2B5EF4-FFF2-40B4-BE49-F238E27FC236}">
                <a16:creationId xmlns:a16="http://schemas.microsoft.com/office/drawing/2014/main" id="{BCB40DDC-4F6E-AD69-1FCC-624275F4113A}"/>
              </a:ext>
            </a:extLst>
          </p:cNvPr>
          <p:cNvPicPr preferRelativeResize="0"/>
          <p:nvPr/>
        </p:nvPicPr>
        <p:blipFill rotWithShape="1">
          <a:blip r:embed="rId3">
            <a:alphaModFix/>
          </a:blip>
          <a:srcRect/>
          <a:stretch/>
        </p:blipFill>
        <p:spPr>
          <a:xfrm>
            <a:off x="936104" y="1645661"/>
            <a:ext cx="4164341" cy="3515955"/>
          </a:xfrm>
          <a:prstGeom prst="rect">
            <a:avLst/>
          </a:prstGeom>
          <a:noFill/>
          <a:ln>
            <a:noFill/>
          </a:ln>
        </p:spPr>
      </p:pic>
      <p:pic>
        <p:nvPicPr>
          <p:cNvPr id="3" name="Picture 2">
            <a:extLst>
              <a:ext uri="{FF2B5EF4-FFF2-40B4-BE49-F238E27FC236}">
                <a16:creationId xmlns:a16="http://schemas.microsoft.com/office/drawing/2014/main" id="{A736C795-AC83-5454-9193-750767A50342}"/>
              </a:ext>
            </a:extLst>
          </p:cNvPr>
          <p:cNvPicPr>
            <a:picLocks noChangeAspect="1"/>
          </p:cNvPicPr>
          <p:nvPr/>
        </p:nvPicPr>
        <p:blipFill>
          <a:blip r:embed="rId4"/>
          <a:stretch>
            <a:fillRect/>
          </a:stretch>
        </p:blipFill>
        <p:spPr>
          <a:xfrm>
            <a:off x="5159896" y="1645661"/>
            <a:ext cx="6096000" cy="3488990"/>
          </a:xfrm>
          <a:prstGeom prst="rect">
            <a:avLst/>
          </a:prstGeom>
        </p:spPr>
      </p:pic>
    </p:spTree>
    <p:extLst>
      <p:ext uri="{BB962C8B-B14F-4D97-AF65-F5344CB8AC3E}">
        <p14:creationId xmlns:p14="http://schemas.microsoft.com/office/powerpoint/2010/main" val="11770364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3575719" y="216803"/>
            <a:ext cx="5883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itchFamily="34" charset="0"/>
              <a:defRPr>
                <a:latin typeface="Calibri" pitchFamily="34" charset="0"/>
                <a:ea typeface="宋体" pitchFamily="2" charset="-122"/>
              </a:defRPr>
            </a:lvl6pPr>
            <a:lvl7pPr marL="2971800" indent="-228600" fontAlgn="base">
              <a:spcBef>
                <a:spcPct val="0"/>
              </a:spcBef>
              <a:spcAft>
                <a:spcPct val="0"/>
              </a:spcAft>
              <a:buFont typeface="Arial" pitchFamily="34" charset="0"/>
              <a:defRPr>
                <a:latin typeface="Calibri" pitchFamily="34" charset="0"/>
                <a:ea typeface="宋体" pitchFamily="2" charset="-122"/>
              </a:defRPr>
            </a:lvl7pPr>
            <a:lvl8pPr marL="3429000" indent="-228600" fontAlgn="base">
              <a:spcBef>
                <a:spcPct val="0"/>
              </a:spcBef>
              <a:spcAft>
                <a:spcPct val="0"/>
              </a:spcAft>
              <a:buFont typeface="Arial" pitchFamily="34" charset="0"/>
              <a:defRPr>
                <a:latin typeface="Calibri" pitchFamily="34" charset="0"/>
                <a:ea typeface="宋体" pitchFamily="2" charset="-122"/>
              </a:defRPr>
            </a:lvl8pPr>
            <a:lvl9pPr marL="3886200" indent="-228600" fontAlgn="base">
              <a:spcBef>
                <a:spcPct val="0"/>
              </a:spcBef>
              <a:spcAft>
                <a:spcPct val="0"/>
              </a:spcAft>
              <a:buFont typeface="Arial" pitchFamily="34" charset="0"/>
              <a:defRPr>
                <a:latin typeface="Calibri" pitchFamily="34" charset="0"/>
                <a:ea typeface="宋体" pitchFamily="2" charset="-122"/>
              </a:defRPr>
            </a:lvl9pPr>
          </a:lstStyle>
          <a:p>
            <a:pPr lvl="0"/>
            <a:r>
              <a:rPr lang="en-US" sz="2800" dirty="0">
                <a:solidFill>
                  <a:srgbClr val="595959"/>
                </a:solidFill>
                <a:latin typeface="Montserrat SemiBold" panose="00000700000000000000" pitchFamily="2" charset="0"/>
              </a:rPr>
              <a:t>HEART TRANSPLANTATION</a:t>
            </a:r>
          </a:p>
        </p:txBody>
      </p:sp>
      <p:sp>
        <p:nvSpPr>
          <p:cNvPr id="6" name="TextBox 5">
            <a:extLst>
              <a:ext uri="{FF2B5EF4-FFF2-40B4-BE49-F238E27FC236}">
                <a16:creationId xmlns:a16="http://schemas.microsoft.com/office/drawing/2014/main" id="{3B5456EB-DB85-F543-76C5-7B30A1DF1FA2}"/>
              </a:ext>
            </a:extLst>
          </p:cNvPr>
          <p:cNvSpPr txBox="1"/>
          <p:nvPr/>
        </p:nvSpPr>
        <p:spPr>
          <a:xfrm>
            <a:off x="2711624" y="5837353"/>
            <a:ext cx="7056784" cy="461665"/>
          </a:xfrm>
          <a:prstGeom prst="rect">
            <a:avLst/>
          </a:prstGeom>
          <a:noFill/>
        </p:spPr>
        <p:txBody>
          <a:bodyPr wrap="square" rtlCol="0">
            <a:spAutoFit/>
          </a:bodyPr>
          <a:lstStyle/>
          <a:p>
            <a:pPr algn="ctr"/>
            <a:r>
              <a:rPr lang="en-US" sz="1200" dirty="0"/>
              <a:t>Advanced Heart Failure: Epidemiology, Diagnosis, and Therapeutic Approaches</a:t>
            </a:r>
          </a:p>
          <a:p>
            <a:pPr algn="ctr"/>
            <a:r>
              <a:rPr lang="en-US" sz="1200" dirty="0"/>
              <a:t>https://doi.org/10.1038/s41467-019-13306-y</a:t>
            </a:r>
          </a:p>
        </p:txBody>
      </p:sp>
      <p:pic>
        <p:nvPicPr>
          <p:cNvPr id="3" name="Picture 2">
            <a:extLst>
              <a:ext uri="{FF2B5EF4-FFF2-40B4-BE49-F238E27FC236}">
                <a16:creationId xmlns:a16="http://schemas.microsoft.com/office/drawing/2014/main" id="{6CE41FF3-32F1-59B4-F559-59DF0784A87C}"/>
              </a:ext>
            </a:extLst>
          </p:cNvPr>
          <p:cNvPicPr>
            <a:picLocks noChangeAspect="1"/>
          </p:cNvPicPr>
          <p:nvPr/>
        </p:nvPicPr>
        <p:blipFill>
          <a:blip r:embed="rId3"/>
          <a:stretch>
            <a:fillRect/>
          </a:stretch>
        </p:blipFill>
        <p:spPr>
          <a:xfrm>
            <a:off x="2423592" y="880707"/>
            <a:ext cx="7687748" cy="4852549"/>
          </a:xfrm>
          <a:prstGeom prst="rect">
            <a:avLst/>
          </a:prstGeom>
        </p:spPr>
      </p:pic>
      <p:sp>
        <p:nvSpPr>
          <p:cNvPr id="4" name="Rectangle 3">
            <a:extLst>
              <a:ext uri="{FF2B5EF4-FFF2-40B4-BE49-F238E27FC236}">
                <a16:creationId xmlns:a16="http://schemas.microsoft.com/office/drawing/2014/main" id="{8DE32B10-11DE-011F-BF99-CF990616D401}"/>
              </a:ext>
            </a:extLst>
          </p:cNvPr>
          <p:cNvSpPr/>
          <p:nvPr/>
        </p:nvSpPr>
        <p:spPr bwMode="auto">
          <a:xfrm>
            <a:off x="6816080" y="1340768"/>
            <a:ext cx="2952328" cy="1944216"/>
          </a:xfrm>
          <a:prstGeom prst="rect">
            <a:avLst/>
          </a:prstGeom>
          <a:noFill/>
          <a:ln w="412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Picture 7">
            <a:extLst>
              <a:ext uri="{FF2B5EF4-FFF2-40B4-BE49-F238E27FC236}">
                <a16:creationId xmlns:a16="http://schemas.microsoft.com/office/drawing/2014/main" id="{B8C02550-7039-2C2B-6773-B04F7F25EE7E}"/>
              </a:ext>
            </a:extLst>
          </p:cNvPr>
          <p:cNvPicPr>
            <a:picLocks noChangeAspect="1"/>
          </p:cNvPicPr>
          <p:nvPr/>
        </p:nvPicPr>
        <p:blipFill>
          <a:blip r:embed="rId4"/>
          <a:stretch>
            <a:fillRect/>
          </a:stretch>
        </p:blipFill>
        <p:spPr>
          <a:xfrm>
            <a:off x="2135560" y="840472"/>
            <a:ext cx="8263812" cy="4852549"/>
          </a:xfrm>
          <a:prstGeom prst="rect">
            <a:avLst/>
          </a:prstGeom>
        </p:spPr>
      </p:pic>
    </p:spTree>
    <p:extLst>
      <p:ext uri="{BB962C8B-B14F-4D97-AF65-F5344CB8AC3E}">
        <p14:creationId xmlns:p14="http://schemas.microsoft.com/office/powerpoint/2010/main" val="31853858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D899715-1FD2-450C-9EED-00E4F4A03BEB}"/>
              </a:ext>
            </a:extLst>
          </p:cNvPr>
          <p:cNvGrpSpPr/>
          <p:nvPr/>
        </p:nvGrpSpPr>
        <p:grpSpPr>
          <a:xfrm>
            <a:off x="3503712" y="2708920"/>
            <a:ext cx="6041132" cy="1200329"/>
            <a:chOff x="4036688" y="2606884"/>
            <a:chExt cx="6041132" cy="1200329"/>
          </a:xfrm>
        </p:grpSpPr>
        <p:sp>
          <p:nvSpPr>
            <p:cNvPr id="49" name="TextBox 9"/>
            <p:cNvSpPr txBox="1"/>
            <p:nvPr/>
          </p:nvSpPr>
          <p:spPr>
            <a:xfrm>
              <a:off x="4036688" y="2606884"/>
              <a:ext cx="1343638" cy="1200329"/>
            </a:xfrm>
            <a:prstGeom prst="rect">
              <a:avLst/>
            </a:prstGeom>
            <a:noFill/>
          </p:spPr>
          <p:txBody>
            <a:bodyPr wrap="none" rtlCol="0">
              <a:spAutoFit/>
            </a:bodyPr>
            <a:lstStyle/>
            <a:p>
              <a:pPr algn="ctr" defTabSz="914400"/>
              <a:r>
                <a:rPr lang="en-US" altLang="zh-CN" sz="7200" dirty="0">
                  <a:solidFill>
                    <a:prstClr val="black">
                      <a:lumMod val="65000"/>
                      <a:lumOff val="35000"/>
                    </a:prstClr>
                  </a:solidFill>
                  <a:latin typeface="Montserrat SemiBold" panose="00000700000000000000" pitchFamily="2" charset="0"/>
                  <a:cs typeface="+mn-ea"/>
                  <a:sym typeface="+mn-lt"/>
                </a:rPr>
                <a:t>02</a:t>
              </a:r>
              <a:endParaRPr lang="zh-CN" altLang="en-US" sz="7200" dirty="0">
                <a:solidFill>
                  <a:prstClr val="black">
                    <a:lumMod val="65000"/>
                    <a:lumOff val="35000"/>
                  </a:prstClr>
                </a:solidFill>
                <a:latin typeface="Montserrat SemiBold" panose="00000700000000000000" pitchFamily="2" charset="0"/>
                <a:cs typeface="+mn-ea"/>
                <a:sym typeface="+mn-lt"/>
              </a:endParaRPr>
            </a:p>
          </p:txBody>
        </p:sp>
        <p:cxnSp>
          <p:nvCxnSpPr>
            <p:cNvPr id="53" name="直接连接符 52"/>
            <p:cNvCxnSpPr/>
            <p:nvPr/>
          </p:nvCxnSpPr>
          <p:spPr>
            <a:xfrm>
              <a:off x="5471179" y="2879749"/>
              <a:ext cx="0" cy="654599"/>
            </a:xfrm>
            <a:prstGeom prst="line">
              <a:avLst/>
            </a:prstGeom>
            <a:noFill/>
            <a:ln w="6350" cap="flat" cmpd="sng" algn="ctr">
              <a:solidFill>
                <a:sysClr val="windowText" lastClr="000000">
                  <a:lumMod val="65000"/>
                  <a:lumOff val="35000"/>
                </a:sysClr>
              </a:solidFill>
              <a:prstDash val="solid"/>
              <a:miter lim="800000"/>
            </a:ln>
            <a:effectLst/>
          </p:spPr>
        </p:cxnSp>
        <p:sp>
          <p:nvSpPr>
            <p:cNvPr id="48" name="Rectangle 39"/>
            <p:cNvSpPr>
              <a:spLocks noChangeArrowheads="1"/>
            </p:cNvSpPr>
            <p:nvPr/>
          </p:nvSpPr>
          <p:spPr bwMode="auto">
            <a:xfrm>
              <a:off x="5735960" y="2793893"/>
              <a:ext cx="4341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a:r>
                <a:rPr lang="en-US" sz="3600" b="1" i="0" u="none" dirty="0">
                  <a:solidFill>
                    <a:srgbClr val="595959"/>
                  </a:solidFill>
                  <a:latin typeface="Montserrat SemiBold" panose="00000700000000000000" pitchFamily="2" charset="0"/>
                </a:rPr>
                <a:t>INDICATION</a:t>
              </a:r>
            </a:p>
          </p:txBody>
        </p:sp>
      </p:grpSp>
    </p:spTree>
    <p:extLst>
      <p:ext uri="{BB962C8B-B14F-4D97-AF65-F5344CB8AC3E}">
        <p14:creationId xmlns:p14="http://schemas.microsoft.com/office/powerpoint/2010/main" val="171474242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advTm="0"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82928d9df8cbefe43fedb8e1c17c6c7a34199"/>
  <p:tag name="ISPRING_PRESENTATION_TITLE" val="PowerPoint 演示文稿"/>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EE56969-5811-4973-8BEB-AF8D2883EAF5}" vid="{1C689445-B4D6-47B9-865C-6D9BA1463DB1}"/>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13467</TotalTime>
  <Words>1226</Words>
  <Application>Microsoft Office PowerPoint</Application>
  <PresentationFormat>Widescreen</PresentationFormat>
  <Paragraphs>200</Paragraphs>
  <Slides>30</Slides>
  <Notes>28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Montserrat SemiBold</vt:lpstr>
      <vt:lpstr>Theme1</vt:lpstr>
      <vt:lpstr>GHÉP TIM TRONG ĐIỀU TRỊ SUY TIM GIAI ĐOẠN CUỐI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春秋视觉</dc:creator>
  <cp:lastModifiedBy>Thuan Phan</cp:lastModifiedBy>
  <cp:revision>1185</cp:revision>
  <dcterms:created xsi:type="dcterms:W3CDTF">2015-11-26T10:11:45Z</dcterms:created>
  <dcterms:modified xsi:type="dcterms:W3CDTF">2025-09-15T08:52:27Z</dcterms:modified>
</cp:coreProperties>
</file>